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drawings/drawing4.xml" ContentType="application/vnd.openxmlformats-officedocument.drawingml.chartshapes+xml"/>
  <Override PartName="/ppt/charts/chart14.xml" ContentType="application/vnd.openxmlformats-officedocument.drawingml.chart+xml"/>
  <Override PartName="/ppt/drawings/drawing5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drawings/drawing6.xml" ContentType="application/vnd.openxmlformats-officedocument.drawingml.chartshapes+xml"/>
  <Override PartName="/ppt/charts/chart16.xml" ContentType="application/vnd.openxmlformats-officedocument.drawingml.chart+xml"/>
  <Override PartName="/ppt/theme/themeOverride2.xml" ContentType="application/vnd.openxmlformats-officedocument.themeOverride+xml"/>
  <Override PartName="/ppt/drawings/drawing7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7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8.xml" ContentType="application/vnd.openxmlformats-officedocument.drawingml.chart+xml"/>
  <Override PartName="/ppt/notesSlides/notesSlide26.xml" ContentType="application/vnd.openxmlformats-officedocument.presentationml.notesSlide+xml"/>
  <Override PartName="/ppt/charts/chart19.xml" ContentType="application/vnd.openxmlformats-officedocument.drawingml.chart+xml"/>
  <Override PartName="/ppt/theme/themeOverride3.xml" ContentType="application/vnd.openxmlformats-officedocument.themeOverride+xml"/>
  <Override PartName="/ppt/drawings/drawing8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20.xml" ContentType="application/vnd.openxmlformats-officedocument.drawingml.chart+xml"/>
  <Override PartName="/ppt/theme/themeOverride4.xml" ContentType="application/vnd.openxmlformats-officedocument.themeOverride+xml"/>
  <Override PartName="/ppt/charts/chart21.xml" ContentType="application/vnd.openxmlformats-officedocument.drawingml.chart+xml"/>
  <Override PartName="/ppt/theme/themeOverride5.xml" ContentType="application/vnd.openxmlformats-officedocument.themeOverride+xml"/>
  <Override PartName="/ppt/charts/chart22.xml" ContentType="application/vnd.openxmlformats-officedocument.drawingml.chart+xml"/>
  <Override PartName="/ppt/theme/themeOverride6.xml" ContentType="application/vnd.openxmlformats-officedocument.themeOverride+xml"/>
  <Override PartName="/ppt/drawings/drawing9.xml" ContentType="application/vnd.openxmlformats-officedocument.drawingml.chartshapes+xml"/>
  <Override PartName="/ppt/charts/chart23.xml" ContentType="application/vnd.openxmlformats-officedocument.drawingml.chart+xml"/>
  <Override PartName="/ppt/theme/themeOverride7.xml" ContentType="application/vnd.openxmlformats-officedocument.themeOverride+xml"/>
  <Override PartName="/ppt/drawings/drawing10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24.xml" ContentType="application/vnd.openxmlformats-officedocument.drawingml.chart+xml"/>
  <Override PartName="/ppt/theme/themeOverride8.xml" ContentType="application/vnd.openxmlformats-officedocument.themeOverride+xml"/>
  <Override PartName="/ppt/drawings/drawing11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25.xml" ContentType="application/vnd.openxmlformats-officedocument.drawingml.chart+xml"/>
  <Override PartName="/ppt/theme/themeOverride9.xml" ContentType="application/vnd.openxmlformats-officedocument.themeOverride+xml"/>
  <Override PartName="/ppt/drawings/drawing12.xml" ContentType="application/vnd.openxmlformats-officedocument.drawingml.chartshapes+xml"/>
  <Override PartName="/ppt/charts/chart26.xml" ContentType="application/vnd.openxmlformats-officedocument.drawingml.chart+xml"/>
  <Override PartName="/ppt/theme/themeOverride10.xml" ContentType="application/vnd.openxmlformats-officedocument.themeOverride+xml"/>
  <Override PartName="/ppt/drawings/drawing13.xml" ContentType="application/vnd.openxmlformats-officedocument.drawingml.chartshapes+xml"/>
  <Override PartName="/ppt/notesSlides/notesSlide30.xml" ContentType="application/vnd.openxmlformats-officedocument.presentationml.notesSlide+xml"/>
  <Override PartName="/ppt/charts/chart27.xml" ContentType="application/vnd.openxmlformats-officedocument.drawingml.chart+xml"/>
  <Override PartName="/ppt/theme/themeOverride11.xml" ContentType="application/vnd.openxmlformats-officedocument.themeOverride+xml"/>
  <Override PartName="/ppt/drawings/drawing14.xml" ContentType="application/vnd.openxmlformats-officedocument.drawingml.chartshapes+xml"/>
  <Override PartName="/ppt/notesSlides/notesSlide31.xml" ContentType="application/vnd.openxmlformats-officedocument.presentationml.notesSlide+xml"/>
  <Override PartName="/ppt/charts/chart28.xml" ContentType="application/vnd.openxmlformats-officedocument.drawingml.chart+xml"/>
  <Override PartName="/ppt/theme/themeOverride12.xml" ContentType="application/vnd.openxmlformats-officedocument.themeOverride+xml"/>
  <Override PartName="/ppt/drawings/drawing15.xml" ContentType="application/vnd.openxmlformats-officedocument.drawingml.chartshapes+xml"/>
  <Override PartName="/ppt/charts/chart29.xml" ContentType="application/vnd.openxmlformats-officedocument.drawingml.chart+xml"/>
  <Override PartName="/ppt/theme/themeOverride13.xml" ContentType="application/vnd.openxmlformats-officedocument.themeOverride+xml"/>
  <Override PartName="/ppt/drawings/drawing16.xml" ContentType="application/vnd.openxmlformats-officedocument.drawingml.chartshapes+xml"/>
  <Override PartName="/ppt/charts/chart30.xml" ContentType="application/vnd.openxmlformats-officedocument.drawingml.chart+xml"/>
  <Override PartName="/ppt/theme/themeOverride14.xml" ContentType="application/vnd.openxmlformats-officedocument.themeOverride+xml"/>
  <Override PartName="/ppt/drawings/drawing17.xml" ContentType="application/vnd.openxmlformats-officedocument.drawingml.chartshapes+xml"/>
  <Override PartName="/ppt/charts/chart31.xml" ContentType="application/vnd.openxmlformats-officedocument.drawingml.chart+xml"/>
  <Override PartName="/ppt/theme/themeOverride15.xml" ContentType="application/vnd.openxmlformats-officedocument.themeOverride+xml"/>
  <Override PartName="/ppt/drawings/drawing18.xml" ContentType="application/vnd.openxmlformats-officedocument.drawingml.chartshapes+xml"/>
  <Override PartName="/ppt/charts/chart32.xml" ContentType="application/vnd.openxmlformats-officedocument.drawingml.chart+xml"/>
  <Override PartName="/ppt/theme/themeOverride16.xml" ContentType="application/vnd.openxmlformats-officedocument.themeOverride+xml"/>
  <Override PartName="/ppt/drawings/drawing19.xml" ContentType="application/vnd.openxmlformats-officedocument.drawingml.chartshapes+xml"/>
  <Override PartName="/ppt/charts/chart33.xml" ContentType="application/vnd.openxmlformats-officedocument.drawingml.chart+xml"/>
  <Override PartName="/ppt/theme/themeOverride17.xml" ContentType="application/vnd.openxmlformats-officedocument.themeOverride+xml"/>
  <Override PartName="/ppt/drawings/drawing20.xml" ContentType="application/vnd.openxmlformats-officedocument.drawingml.chartshapes+xml"/>
  <Override PartName="/ppt/charts/chart34.xml" ContentType="application/vnd.openxmlformats-officedocument.drawingml.chart+xml"/>
  <Override PartName="/ppt/theme/themeOverride18.xml" ContentType="application/vnd.openxmlformats-officedocument.themeOverride+xml"/>
  <Override PartName="/ppt/drawings/drawing21.xml" ContentType="application/vnd.openxmlformats-officedocument.drawingml.chartshape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5.xml" ContentType="application/vnd.openxmlformats-officedocument.drawingml.chart+xml"/>
  <Override PartName="/ppt/drawings/drawing22.xml" ContentType="application/vnd.openxmlformats-officedocument.drawingml.chartshape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rts/chart36.xml" ContentType="application/vnd.openxmlformats-officedocument.drawingml.chart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881" r:id="rId1"/>
  </p:sldMasterIdLst>
  <p:notesMasterIdLst>
    <p:notesMasterId r:id="rId80"/>
  </p:notesMasterIdLst>
  <p:handoutMasterIdLst>
    <p:handoutMasterId r:id="rId81"/>
  </p:handoutMasterIdLst>
  <p:sldIdLst>
    <p:sldId id="637" r:id="rId2"/>
    <p:sldId id="638" r:id="rId3"/>
    <p:sldId id="639" r:id="rId4"/>
    <p:sldId id="641" r:id="rId5"/>
    <p:sldId id="640" r:id="rId6"/>
    <p:sldId id="642" r:id="rId7"/>
    <p:sldId id="582" r:id="rId8"/>
    <p:sldId id="583" r:id="rId9"/>
    <p:sldId id="634" r:id="rId10"/>
    <p:sldId id="647" r:id="rId11"/>
    <p:sldId id="648" r:id="rId12"/>
    <p:sldId id="649" r:id="rId13"/>
    <p:sldId id="650" r:id="rId14"/>
    <p:sldId id="651" r:id="rId15"/>
    <p:sldId id="652" r:id="rId16"/>
    <p:sldId id="653" r:id="rId17"/>
    <p:sldId id="654" r:id="rId18"/>
    <p:sldId id="655" r:id="rId19"/>
    <p:sldId id="656" r:id="rId20"/>
    <p:sldId id="657" r:id="rId21"/>
    <p:sldId id="658" r:id="rId22"/>
    <p:sldId id="659" r:id="rId23"/>
    <p:sldId id="660" r:id="rId24"/>
    <p:sldId id="661" r:id="rId25"/>
    <p:sldId id="662" r:id="rId26"/>
    <p:sldId id="602" r:id="rId27"/>
    <p:sldId id="609" r:id="rId28"/>
    <p:sldId id="604" r:id="rId29"/>
    <p:sldId id="635" r:id="rId30"/>
    <p:sldId id="608" r:id="rId31"/>
    <p:sldId id="544" r:id="rId32"/>
    <p:sldId id="633" r:id="rId33"/>
    <p:sldId id="643" r:id="rId34"/>
    <p:sldId id="645" r:id="rId35"/>
    <p:sldId id="646" r:id="rId36"/>
    <p:sldId id="529" r:id="rId37"/>
    <p:sldId id="549" r:id="rId38"/>
    <p:sldId id="546" r:id="rId39"/>
    <p:sldId id="550" r:id="rId40"/>
    <p:sldId id="547" r:id="rId41"/>
    <p:sldId id="636" r:id="rId42"/>
    <p:sldId id="548" r:id="rId43"/>
    <p:sldId id="551" r:id="rId44"/>
    <p:sldId id="552" r:id="rId45"/>
    <p:sldId id="553" r:id="rId46"/>
    <p:sldId id="554" r:id="rId47"/>
    <p:sldId id="555" r:id="rId48"/>
    <p:sldId id="556" r:id="rId49"/>
    <p:sldId id="557" r:id="rId50"/>
    <p:sldId id="558" r:id="rId51"/>
    <p:sldId id="559" r:id="rId52"/>
    <p:sldId id="560" r:id="rId53"/>
    <p:sldId id="561" r:id="rId54"/>
    <p:sldId id="562" r:id="rId55"/>
    <p:sldId id="563" r:id="rId56"/>
    <p:sldId id="564" r:id="rId57"/>
    <p:sldId id="565" r:id="rId58"/>
    <p:sldId id="566" r:id="rId59"/>
    <p:sldId id="567" r:id="rId60"/>
    <p:sldId id="568" r:id="rId61"/>
    <p:sldId id="569" r:id="rId62"/>
    <p:sldId id="570" r:id="rId63"/>
    <p:sldId id="571" r:id="rId64"/>
    <p:sldId id="572" r:id="rId65"/>
    <p:sldId id="573" r:id="rId66"/>
    <p:sldId id="574" r:id="rId67"/>
    <p:sldId id="575" r:id="rId68"/>
    <p:sldId id="576" r:id="rId69"/>
    <p:sldId id="577" r:id="rId70"/>
    <p:sldId id="578" r:id="rId71"/>
    <p:sldId id="579" r:id="rId72"/>
    <p:sldId id="631" r:id="rId73"/>
    <p:sldId id="612" r:id="rId74"/>
    <p:sldId id="613" r:id="rId75"/>
    <p:sldId id="614" r:id="rId76"/>
    <p:sldId id="615" r:id="rId77"/>
    <p:sldId id="627" r:id="rId78"/>
    <p:sldId id="534" r:id="rId79"/>
  </p:sldIdLst>
  <p:sldSz cx="10383838" cy="7254875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56441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1288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6932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2576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822067" algn="l" defTabSz="11288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3386480" algn="l" defTabSz="11288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950894" algn="l" defTabSz="11288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4515307" algn="l" defTabSz="1128827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8154B5A-151A-430B-8D4E-21873D3E0CE9}">
          <p14:sldIdLst>
            <p14:sldId id="637"/>
            <p14:sldId id="638"/>
            <p14:sldId id="639"/>
            <p14:sldId id="641"/>
            <p14:sldId id="640"/>
            <p14:sldId id="642"/>
            <p14:sldId id="582"/>
            <p14:sldId id="583"/>
            <p14:sldId id="634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  <p14:sldId id="655"/>
            <p14:sldId id="656"/>
            <p14:sldId id="657"/>
            <p14:sldId id="658"/>
            <p14:sldId id="659"/>
            <p14:sldId id="660"/>
            <p14:sldId id="661"/>
            <p14:sldId id="662"/>
            <p14:sldId id="602"/>
            <p14:sldId id="609"/>
            <p14:sldId id="604"/>
            <p14:sldId id="635"/>
            <p14:sldId id="608"/>
            <p14:sldId id="544"/>
            <p14:sldId id="633"/>
            <p14:sldId id="643"/>
            <p14:sldId id="645"/>
            <p14:sldId id="646"/>
            <p14:sldId id="529"/>
            <p14:sldId id="549"/>
            <p14:sldId id="546"/>
            <p14:sldId id="550"/>
            <p14:sldId id="547"/>
            <p14:sldId id="636"/>
            <p14:sldId id="548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631"/>
            <p14:sldId id="612"/>
            <p14:sldId id="613"/>
            <p14:sldId id="614"/>
            <p14:sldId id="615"/>
            <p14:sldId id="627"/>
            <p14:sldId id="534"/>
          </p14:sldIdLst>
        </p14:section>
        <p14:section name="Раздел без заголовка" id="{FB75F42F-A172-4580-AE66-7440BF8FB17B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4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DE5"/>
    <a:srgbClr val="C0E5F8"/>
    <a:srgbClr val="52D8A2"/>
    <a:srgbClr val="FFCC66"/>
    <a:srgbClr val="AD9FE9"/>
    <a:srgbClr val="9999FF"/>
    <a:srgbClr val="9D3D3F"/>
    <a:srgbClr val="4661C6"/>
    <a:srgbClr val="00A249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5" autoAdjust="0"/>
    <p:restoredTop sz="81302" autoAdjust="0"/>
  </p:normalViewPr>
  <p:slideViewPr>
    <p:cSldViewPr>
      <p:cViewPr>
        <p:scale>
          <a:sx n="95" d="100"/>
          <a:sy n="95" d="100"/>
        </p:scale>
        <p:origin x="-2242" y="-528"/>
      </p:cViewPr>
      <p:guideLst>
        <p:guide orient="horz" pos="2580"/>
        <p:guide pos="32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-4014" y="-96"/>
      </p:cViewPr>
      <p:guideLst>
        <p:guide orient="horz" pos="3126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2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4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5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6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7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8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1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1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12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6.xml"/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1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7.xml"/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14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8.xml"/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15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9.xml"/><Relationship Id="rId2" Type="http://schemas.openxmlformats.org/officeDocument/2006/relationships/package" Target="../embeddings/Microsoft_Excel_Worksheet32.xlsx"/><Relationship Id="rId1" Type="http://schemas.openxmlformats.org/officeDocument/2006/relationships/themeOverride" Target="../theme/themeOverride16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0.xml"/><Relationship Id="rId2" Type="http://schemas.openxmlformats.org/officeDocument/2006/relationships/package" Target="../embeddings/Microsoft_Excel_Worksheet33.xlsx"/><Relationship Id="rId1" Type="http://schemas.openxmlformats.org/officeDocument/2006/relationships/themeOverride" Target="../theme/themeOverride17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1.xml"/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18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постоянного населения города (тыс.человек) (Фактические данные за 2025 г. отсутствуют, решение Правительства Российской Федерации о временном приостановлении ее предоставления и распространения  ФЗ от 29.10.2007 г. № 282-ФЗ)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2024 (факт)</c:v>
                </c:pt>
                <c:pt idx="1">
                  <c:v>2025 (план)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234.6</c:v>
                </c:pt>
                <c:pt idx="1">
                  <c:v>232.9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65332352"/>
        <c:axId val="65343488"/>
      </c:areaChart>
      <c:catAx>
        <c:axId val="6533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65343488"/>
        <c:crosses val="autoZero"/>
        <c:auto val="1"/>
        <c:lblAlgn val="ctr"/>
        <c:lblOffset val="100"/>
        <c:noMultiLvlLbl val="0"/>
      </c:catAx>
      <c:valAx>
        <c:axId val="6534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65332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 algn="just"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4805454240979968E-2"/>
          <c:y val="0.50467887856042148"/>
          <c:w val="0.98295836713235085"/>
          <c:h val="0.469016669152126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3.4981161818034333E-3"/>
                  <c:y val="-2.090559068170332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2 891,8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2471742727051495E-3"/>
                  <c:y val="-1.393706045446888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3 473,9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9962323636068666E-3"/>
                  <c:y val="-2.438985579532055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Arial Black" panose="020B0A04020102020204" pitchFamily="34" charset="0"/>
                      </a:rPr>
                      <a:t>3</a:t>
                    </a:r>
                    <a:r>
                      <a:rPr lang="ru-RU" baseline="0" dirty="0" smtClean="0">
                        <a:latin typeface="Arial Black" panose="020B0A04020102020204" pitchFamily="34" charset="0"/>
                      </a:rPr>
                      <a:t> 588,8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Лист1!$E$7:$E$9</c:f>
              <c:numCache>
                <c:formatCode>General</c:formatCode>
                <c:ptCount val="3"/>
                <c:pt idx="0">
                  <c:v>2286.1</c:v>
                </c:pt>
                <c:pt idx="1">
                  <c:v>2891.2</c:v>
                </c:pt>
                <c:pt idx="2">
                  <c:v>2809.3</c:v>
                </c:pt>
              </c:numCache>
            </c:numRef>
          </c:val>
        </c:ser>
        <c:ser>
          <c:idx val="1"/>
          <c:order val="1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1.7490580909017167E-3"/>
                  <c:y val="-3.484265113617221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Arial Black" panose="020B0A04020102020204" pitchFamily="34" charset="0"/>
                      </a:rPr>
                      <a:t>1 369,6</a:t>
                    </a:r>
                    <a:endParaRPr lang="en-US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latin typeface="Arial Black" panose="020B0A04020102020204" pitchFamily="34" charset="0"/>
                      </a:rPr>
                      <a:t>987,6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latin typeface="Arial Black" panose="020B0A04020102020204" pitchFamily="34" charset="0"/>
                      </a:rPr>
                      <a:t>1</a:t>
                    </a:r>
                    <a:r>
                      <a:rPr lang="ru-RU" baseline="0" dirty="0" smtClean="0">
                        <a:latin typeface="Arial Black" panose="020B0A04020102020204" pitchFamily="34" charset="0"/>
                      </a:rPr>
                      <a:t> 108,5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Лист1!$F$7:$F$9</c:f>
              <c:numCache>
                <c:formatCode>General</c:formatCode>
                <c:ptCount val="3"/>
                <c:pt idx="0">
                  <c:v>1191.4000000000001</c:v>
                </c:pt>
                <c:pt idx="1">
                  <c:v>1369.6</c:v>
                </c:pt>
                <c:pt idx="2">
                  <c:v>1319.6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104704"/>
        <c:axId val="66118784"/>
        <c:axId val="0"/>
      </c:bar3DChart>
      <c:catAx>
        <c:axId val="66104704"/>
        <c:scaling>
          <c:orientation val="minMax"/>
        </c:scaling>
        <c:delete val="1"/>
        <c:axPos val="b"/>
        <c:majorTickMark val="out"/>
        <c:minorTickMark val="none"/>
        <c:tickLblPos val="nextTo"/>
        <c:crossAx val="66118784"/>
        <c:crosses val="autoZero"/>
        <c:auto val="1"/>
        <c:lblAlgn val="ctr"/>
        <c:lblOffset val="100"/>
        <c:noMultiLvlLbl val="0"/>
      </c:catAx>
      <c:valAx>
        <c:axId val="66118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61047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164315076102655E-2"/>
          <c:y val="6.7403924696352674E-2"/>
          <c:w val="0.9223975113876236"/>
          <c:h val="0.785828800412115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ED-45EC-A1F4-CCE2514627FA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2375465</c:v>
                </c:pt>
                <c:pt idx="1">
                  <c:v>2610732.1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ED-45EC-A1F4-CCE2514627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gapDepth val="70"/>
        <c:shape val="box"/>
        <c:axId val="80753408"/>
        <c:axId val="80754944"/>
        <c:axId val="0"/>
      </c:bar3DChart>
      <c:catAx>
        <c:axId val="80753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marL="0" indent="0" algn="ctr" rtl="0" fontAlgn="base">
              <a:spcBef>
                <a:spcPct val="0"/>
              </a:spcBef>
              <a:spcAft>
                <a:spcPct val="0"/>
              </a:spcAft>
              <a:defRPr lang="ru-R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0754944"/>
        <c:crosses val="autoZero"/>
        <c:auto val="1"/>
        <c:lblAlgn val="ctr"/>
        <c:lblOffset val="100"/>
        <c:noMultiLvlLbl val="0"/>
      </c:catAx>
      <c:valAx>
        <c:axId val="80754944"/>
        <c:scaling>
          <c:orientation val="minMax"/>
          <c:min val="1500000"/>
        </c:scaling>
        <c:delete val="1"/>
        <c:axPos val="l"/>
        <c:numFmt formatCode="#,##0.0" sourceLinked="1"/>
        <c:majorTickMark val="out"/>
        <c:minorTickMark val="none"/>
        <c:tickLblPos val="nextTo"/>
        <c:crossAx val="8075340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308294315777294E-2"/>
          <c:y val="2.1463826956199149E-2"/>
          <c:w val="0.84956063252931346"/>
          <c:h val="0.64713351668953278"/>
        </c:manualLayout>
      </c:layout>
      <c:pie3DChart>
        <c:varyColors val="1"/>
        <c:ser>
          <c:idx val="0"/>
          <c:order val="0"/>
          <c:spPr>
            <a:solidFill>
              <a:schemeClr val="accent3">
                <a:lumMod val="50000"/>
              </a:schemeClr>
            </a:solidFill>
          </c:spPr>
          <c:explosion val="18"/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4"/>
            <c:bubble3D val="0"/>
            <c:spPr>
              <a:solidFill>
                <a:srgbClr val="FFFFCC"/>
              </a:solidFill>
            </c:spPr>
          </c:dPt>
          <c:dPt>
            <c:idx val="5"/>
            <c:bubble3D val="0"/>
            <c:spPr>
              <a:solidFill>
                <a:srgbClr val="FFCC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8719817420613641"/>
                  <c:y val="-6.378559255521427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1" dirty="0" smtClean="0"/>
                      <a:t>5</a:t>
                    </a:r>
                    <a:r>
                      <a:rPr lang="ru-RU" sz="1400" b="1" i="1" dirty="0" smtClean="0"/>
                      <a:t>0,5 </a:t>
                    </a:r>
                    <a:r>
                      <a:rPr lang="en-US" sz="1400" b="1" i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1942276716477272"/>
                  <c:y val="-3.9201164956815977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1" dirty="0"/>
                      <a:t>11</a:t>
                    </a:r>
                    <a:r>
                      <a:rPr lang="ru-RU" sz="1400" b="1" i="1" dirty="0"/>
                      <a:t>,3 </a:t>
                    </a:r>
                    <a:r>
                      <a:rPr lang="en-US" sz="1400" b="1" i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5153667543461316E-2"/>
                  <c:y val="-2.3421694474685843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i="1" dirty="0"/>
                      <a:t>9,7</a:t>
                    </a:r>
                    <a:r>
                      <a:rPr lang="ru-RU" sz="1400" b="1" i="1" baseline="0" dirty="0"/>
                      <a:t> </a:t>
                    </a:r>
                    <a:r>
                      <a:rPr lang="en-US" sz="1400" b="1" i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7.1563350555065269E-2"/>
                  <c:y val="-8.521609236144517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1" dirty="0"/>
                      <a:t>5</a:t>
                    </a:r>
                    <a:r>
                      <a:rPr lang="ru-RU" sz="1400" b="1" i="1" dirty="0"/>
                      <a:t>,4 </a:t>
                    </a:r>
                    <a:r>
                      <a:rPr lang="en-US" sz="1400" b="1" i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5.8520987379297937E-2"/>
                  <c:y val="-6.338371690676929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1" dirty="0"/>
                      <a:t>4</a:t>
                    </a:r>
                    <a:r>
                      <a:rPr lang="ru-RU" sz="1400" b="1" i="1" dirty="0"/>
                      <a:t>,1 </a:t>
                    </a:r>
                    <a:r>
                      <a:rPr lang="en-US" sz="1400" b="1" i="1" dirty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1.5987365017892895E-2"/>
                  <c:y val="-0.10365951844443881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1" baseline="0" dirty="0"/>
                      <a:t>3</a:t>
                    </a:r>
                    <a:r>
                      <a:rPr lang="ru-RU" sz="1400" b="1" i="1" baseline="0" dirty="0"/>
                      <a:t>,1 </a:t>
                    </a:r>
                    <a:r>
                      <a:rPr lang="en-US" sz="1400" b="1" i="1" baseline="0" dirty="0"/>
                      <a:t>%</a:t>
                    </a:r>
                    <a:endParaRPr lang="en-US" sz="1050" b="1" i="1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2.4217125198849599E-2"/>
                  <c:y val="-5.4426243343376292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15,9</a:t>
                    </a:r>
                    <a:r>
                      <a:rPr lang="ru-RU" sz="1400" baseline="0" dirty="0" smtClean="0"/>
                      <a:t>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General" sourceLinked="0"/>
            <c:txPr>
              <a:bodyPr/>
              <a:lstStyle/>
              <a:p>
                <a:pPr>
                  <a:defRPr sz="1400" b="1" i="1" baseline="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'СЛАЙД 3'!$E$7:$E$13</c:f>
              <c:strCache>
                <c:ptCount val="7"/>
                <c:pt idx="0">
                  <c:v>Налог на доходы физических лиц </c:v>
                </c:pt>
                <c:pt idx="1">
                  <c:v>Доходы платных услуг и компенсации затрат</c:v>
                </c:pt>
                <c:pt idx="2">
                  <c:v>Арендная плата за землю</c:v>
                </c:pt>
                <c:pt idx="3">
                  <c:v>Налог, взимаемый в связи с применением упрощенной системы налогообложения </c:v>
                </c:pt>
                <c:pt idx="4">
                  <c:v>Налог на имущество физических лиц</c:v>
                </c:pt>
                <c:pt idx="5">
                  <c:v>Доходы от продажи активов</c:v>
                </c:pt>
                <c:pt idx="6">
                  <c:v>Прочие налоговые и неналоговые доходы</c:v>
                </c:pt>
              </c:strCache>
            </c:strRef>
          </c:cat>
          <c:val>
            <c:numRef>
              <c:f>'СЛАЙД 3'!$F$7:$F$13</c:f>
              <c:numCache>
                <c:formatCode>#,##0.0</c:formatCode>
                <c:ptCount val="7"/>
                <c:pt idx="0">
                  <c:v>58.435073872486242</c:v>
                </c:pt>
                <c:pt idx="1">
                  <c:v>1.1153431162533605</c:v>
                </c:pt>
                <c:pt idx="2">
                  <c:v>11.001127646804132</c:v>
                </c:pt>
                <c:pt idx="3">
                  <c:v>5.6958157304936341</c:v>
                </c:pt>
                <c:pt idx="4">
                  <c:v>4.7086782105707448</c:v>
                </c:pt>
                <c:pt idx="5">
                  <c:v>1.9518120271518695</c:v>
                </c:pt>
                <c:pt idx="6">
                  <c:v>17.100000000000001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164315076102655E-2"/>
          <c:y val="6.7403924696352674E-2"/>
          <c:w val="0.9223975113876236"/>
          <c:h val="0.785828800412115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ED-45EC-A1F4-CCE2514627FA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2375465</c:v>
                </c:pt>
                <c:pt idx="1">
                  <c:v>2610732.1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ED-45EC-A1F4-CCE2514627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gapDepth val="70"/>
        <c:shape val="box"/>
        <c:axId val="80928128"/>
        <c:axId val="80934016"/>
        <c:axId val="0"/>
      </c:bar3DChart>
      <c:catAx>
        <c:axId val="80928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ru-R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0934016"/>
        <c:crosses val="autoZero"/>
        <c:auto val="1"/>
        <c:lblAlgn val="ctr"/>
        <c:lblOffset val="100"/>
        <c:noMultiLvlLbl val="0"/>
      </c:catAx>
      <c:valAx>
        <c:axId val="80934016"/>
        <c:scaling>
          <c:orientation val="minMax"/>
          <c:min val="1500000"/>
        </c:scaling>
        <c:delete val="1"/>
        <c:axPos val="l"/>
        <c:numFmt formatCode="#,##0.0" sourceLinked="1"/>
        <c:majorTickMark val="out"/>
        <c:minorTickMark val="none"/>
        <c:tickLblPos val="nextTo"/>
        <c:crossAx val="8092812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346303501945526E-2"/>
          <c:y val="7.7745383867832848E-2"/>
          <c:w val="0.66294657720314143"/>
          <c:h val="0.91448007774538387"/>
        </c:manualLayout>
      </c:layout>
      <c:pie3DChart>
        <c:varyColors val="1"/>
        <c:ser>
          <c:idx val="0"/>
          <c:order val="0"/>
          <c:explosion val="10"/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Лист2!$E$9:$E$10</c:f>
              <c:strCache>
                <c:ptCount val="2"/>
                <c:pt idx="0">
                  <c:v>Налоговые доходы</c:v>
                </c:pt>
                <c:pt idx="1">
                  <c:v>Неналоговые доходы </c:v>
                </c:pt>
              </c:strCache>
            </c:strRef>
          </c:cat>
          <c:val>
            <c:numRef>
              <c:f>Лист2!$F$9:$F$10</c:f>
              <c:numCache>
                <c:formatCode>#,##0</c:formatCode>
                <c:ptCount val="2"/>
                <c:pt idx="0">
                  <c:v>3473.9</c:v>
                </c:pt>
                <c:pt idx="1">
                  <c:v>987.6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5158444370899045"/>
          <c:y val="3.5269774951600427E-2"/>
          <c:w val="0.62766328277886496"/>
          <c:h val="0.25307530436246489"/>
        </c:manualLayout>
      </c:layout>
      <c:overlay val="0"/>
      <c:txPr>
        <a:bodyPr/>
        <a:lstStyle/>
        <a:p>
          <a:pPr>
            <a:defRPr sz="18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164315076102655E-2"/>
          <c:y val="6.7403924696352674E-2"/>
          <c:w val="0.9223975113876236"/>
          <c:h val="0.785828800412115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ED-45EC-A1F4-CCE2514627FA}"/>
              </c:ext>
            </c:extLst>
          </c:dPt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2150300</c:v>
                </c:pt>
                <c:pt idx="1">
                  <c:v>2490155.29</c:v>
                </c:pt>
                <c:pt idx="2">
                  <c:v>2620214.5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ED-45EC-A1F4-CCE2514627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gapDepth val="70"/>
        <c:shape val="box"/>
        <c:axId val="81137024"/>
        <c:axId val="81138816"/>
        <c:axId val="0"/>
      </c:bar3DChart>
      <c:catAx>
        <c:axId val="8113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ru-RU"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1138816"/>
        <c:crosses val="autoZero"/>
        <c:auto val="1"/>
        <c:lblAlgn val="ctr"/>
        <c:lblOffset val="100"/>
        <c:noMultiLvlLbl val="0"/>
      </c:catAx>
      <c:valAx>
        <c:axId val="81138816"/>
        <c:scaling>
          <c:orientation val="minMax"/>
          <c:min val="1500000"/>
        </c:scaling>
        <c:delete val="1"/>
        <c:axPos val="l"/>
        <c:numFmt formatCode="#,##0.0" sourceLinked="1"/>
        <c:majorTickMark val="out"/>
        <c:minorTickMark val="none"/>
        <c:tickLblPos val="nextTo"/>
        <c:crossAx val="8113702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5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explosion val="7"/>
          <c:dPt>
            <c:idx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29-48A1-9B98-8C68B809B3E8}"/>
              </c:ext>
            </c:extLst>
          </c:dPt>
          <c:dPt>
            <c:idx val="1"/>
            <c:bubble3D val="0"/>
            <c:spPr>
              <a:solidFill>
                <a:srgbClr val="FFCC66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29-48A1-9B98-8C68B809B3E8}"/>
              </c:ext>
            </c:extLst>
          </c:dPt>
          <c:dPt>
            <c:idx val="2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129-48A1-9B98-8C68B809B3E8}"/>
              </c:ext>
            </c:extLst>
          </c:dPt>
          <c:dPt>
            <c:idx val="3"/>
            <c:bubble3D val="0"/>
            <c:spPr>
              <a:solidFill>
                <a:srgbClr val="52D8A2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cat>
            <c:strRef>
              <c:f>Лист1!$A$2:$A$3</c:f>
              <c:strCache>
                <c:ptCount val="2"/>
                <c:pt idx="0">
                  <c:v>Иные налоговые и неналоговые</c:v>
                </c:pt>
                <c:pt idx="1">
                  <c:v>Налог на доходы физических лиц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1971.3</c:v>
                </c:pt>
                <c:pt idx="1">
                  <c:v>2490.1999999999998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129-48A1-9B98-8C68B809B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9">
          <a:noFill/>
        </a:ln>
      </c:spPr>
    </c:plotArea>
    <c:legend>
      <c:legendPos val="r"/>
      <c:layout>
        <c:manualLayout>
          <c:xMode val="edge"/>
          <c:yMode val="edge"/>
          <c:x val="0.65356651978087987"/>
          <c:y val="6.1800569893595371E-2"/>
          <c:w val="0.33731076354755329"/>
          <c:h val="0.8504813542640273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807375802304853E-2"/>
          <c:y val="1.5249285846629844E-2"/>
          <c:w val="0.64257472177380281"/>
          <c:h val="0.90442473727564343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9130576835717855"/>
                  <c:y val="-8.3610635918324225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62,5</a:t>
                    </a:r>
                    <a:r>
                      <a:rPr lang="ru-RU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4398124370284123E-2"/>
                  <c:y val="-6.743642658571111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13,5</a:t>
                    </a:r>
                    <a:r>
                      <a:rPr lang="ru-RU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730481265055845"/>
                  <c:y val="4.470624969661348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24</a:t>
                    </a:r>
                    <a:r>
                      <a:rPr lang="ru-RU" sz="14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rPr>
                      <a:t>,0 %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Лист1!$N$7:$N$9</c:f>
              <c:strCache>
                <c:ptCount val="3"/>
                <c:pt idx="0">
                  <c:v>Налог на имущество физических лиц</c:v>
                </c:pt>
                <c:pt idx="1">
                  <c:v>Транспортный налог</c:v>
                </c:pt>
                <c:pt idx="2">
                  <c:v>Земельный налог</c:v>
                </c:pt>
              </c:strCache>
            </c:strRef>
          </c:cat>
          <c:val>
            <c:numRef>
              <c:f>Лист1!$O$7:$O$9</c:f>
              <c:numCache>
                <c:formatCode>#,##0.0</c:formatCode>
                <c:ptCount val="3"/>
                <c:pt idx="0">
                  <c:v>65.056726094003238</c:v>
                </c:pt>
                <c:pt idx="1">
                  <c:v>11.604538087520258</c:v>
                </c:pt>
                <c:pt idx="2">
                  <c:v>23.338735818476501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5987993259415599"/>
          <c:y val="8.8360434824343193E-2"/>
          <c:w val="0.53506602195087349"/>
          <c:h val="0.28278427173470627"/>
        </c:manualLayout>
      </c:layout>
      <c:overlay val="0"/>
      <c:txPr>
        <a:bodyPr/>
        <a:lstStyle/>
        <a:p>
          <a:pPr>
            <a:defRPr sz="14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283442274063429E-2"/>
          <c:y val="9.7244888398935608E-2"/>
          <c:w val="0.78148621754416048"/>
          <c:h val="0.85827404713766975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4423320565219394"/>
                  <c:y val="4.5310443681105796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Arial Black" panose="020B0A04020102020204" pitchFamily="34" charset="0"/>
                      </a:rPr>
                      <a:t>9,6</a:t>
                    </a:r>
                    <a:r>
                      <a:rPr lang="ru-RU" sz="1600" dirty="0" smtClean="0">
                        <a:latin typeface="Arial Black" panose="020B0A04020102020204" pitchFamily="34" charset="0"/>
                      </a:rPr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967945205704846"/>
                  <c:y val="-8.6019198657862686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Arial Black" panose="020B0A04020102020204" pitchFamily="34" charset="0"/>
                      </a:rPr>
                      <a:t>15,1</a:t>
                    </a:r>
                    <a:r>
                      <a:rPr lang="ru-RU" sz="1600" dirty="0" smtClean="0">
                        <a:latin typeface="Arial Black" panose="020B0A04020102020204" pitchFamily="34" charset="0"/>
                      </a:rPr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4883038482042371"/>
                  <c:y val="-7.758916133054422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latin typeface="Arial Black" panose="020B0A04020102020204" pitchFamily="34" charset="0"/>
                      </a:rPr>
                      <a:t>75,4</a:t>
                    </a:r>
                    <a:r>
                      <a:rPr lang="ru-RU" sz="1600" dirty="0" smtClean="0">
                        <a:latin typeface="Arial Black" panose="020B0A04020102020204" pitchFamily="34" charset="0"/>
                      </a:rPr>
                      <a:t> 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Лист2!$G$14:$G$16</c:f>
              <c:strCache>
                <c:ptCount val="3"/>
                <c:pt idx="0">
                  <c:v>Индивидуальные предприниматели</c:v>
                </c:pt>
                <c:pt idx="1">
                  <c:v>Юридические лица</c:v>
                </c:pt>
                <c:pt idx="2">
                  <c:v>Физические лица по НДФЛ и имущественным налогам</c:v>
                </c:pt>
              </c:strCache>
            </c:strRef>
          </c:cat>
          <c:val>
            <c:numRef>
              <c:f>Лист2!$H$14:$H$16</c:f>
              <c:numCache>
                <c:formatCode>0.0</c:formatCode>
                <c:ptCount val="3"/>
                <c:pt idx="0">
                  <c:v>22.05582028590878</c:v>
                </c:pt>
                <c:pt idx="1">
                  <c:v>18.379850238257315</c:v>
                </c:pt>
                <c:pt idx="2">
                  <c:v>59.564329475833901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397990005676939"/>
          <c:y val="0.74106066324069075"/>
          <c:w val="0.84953594414851519"/>
          <c:h val="0.2406957959264801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5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explosion val="7"/>
          <c:dPt>
            <c:idx val="0"/>
            <c:bubble3D val="0"/>
            <c:spPr>
              <a:solidFill>
                <a:srgbClr val="8064A2">
                  <a:lumMod val="40000"/>
                  <a:lumOff val="60000"/>
                </a:srgb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29-48A1-9B98-8C68B809B3E8}"/>
              </c:ext>
            </c:extLst>
          </c:dPt>
          <c:dPt>
            <c:idx val="1"/>
            <c:bubble3D val="0"/>
            <c:explosion val="8"/>
            <c:spPr>
              <a:solidFill>
                <a:srgbClr val="9BBB59">
                  <a:lumMod val="60000"/>
                  <a:lumOff val="40000"/>
                </a:srgb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29-48A1-9B98-8C68B809B3E8}"/>
              </c:ext>
            </c:extLst>
          </c:dPt>
          <c:dPt>
            <c:idx val="2"/>
            <c:bubble3D val="0"/>
            <c:spPr>
              <a:solidFill>
                <a:srgbClr val="4F81BD">
                  <a:lumMod val="40000"/>
                  <a:lumOff val="60000"/>
                </a:srgb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129-48A1-9B98-8C68B809B3E8}"/>
              </c:ext>
            </c:extLst>
          </c:dPt>
          <c:dPt>
            <c:idx val="3"/>
            <c:bubble3D val="0"/>
            <c:spPr>
              <a:solidFill>
                <a:srgbClr val="F79646">
                  <a:lumMod val="40000"/>
                  <a:lumOff val="60000"/>
                </a:srgb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cat>
            <c:strRef>
              <c:f>Лист1!$A$2:$A$5</c:f>
              <c:strCache>
                <c:ptCount val="4"/>
                <c:pt idx="0">
                  <c:v>СУБВЕНЦИИ</c:v>
                </c:pt>
                <c:pt idx="1">
                  <c:v>ИНЫЕ</c:v>
                </c:pt>
                <c:pt idx="2">
                  <c:v>СУБСИДИИ</c:v>
                </c:pt>
                <c:pt idx="3">
                  <c:v>ДОТАЦИЯ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5526</c:v>
                </c:pt>
                <c:pt idx="1">
                  <c:v>146</c:v>
                </c:pt>
                <c:pt idx="2">
                  <c:v>4024</c:v>
                </c:pt>
                <c:pt idx="3">
                  <c:v>1656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129-48A1-9B98-8C68B809B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9">
          <a:noFill/>
        </a:ln>
      </c:spPr>
    </c:plotArea>
    <c:legend>
      <c:legendPos val="r"/>
      <c:layout>
        <c:manualLayout>
          <c:xMode val="edge"/>
          <c:yMode val="edge"/>
          <c:x val="0.77096848303152099"/>
          <c:y val="6.1800569893595371E-2"/>
          <c:w val="0.21990896845884839"/>
          <c:h val="0.850481354264027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субъектов малого и среднего предпринимательства - фактических налогоплательщиков (ед.)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(факт)</c:v>
                </c:pt>
                <c:pt idx="1">
                  <c:v>2025 (план)</c:v>
                </c:pt>
                <c:pt idx="2">
                  <c:v>2025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6923</c:v>
                </c:pt>
                <c:pt idx="1">
                  <c:v>6927</c:v>
                </c:pt>
                <c:pt idx="2">
                  <c:v>7180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65469440"/>
        <c:axId val="66525056"/>
      </c:areaChart>
      <c:catAx>
        <c:axId val="6546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66525056"/>
        <c:crosses val="autoZero"/>
        <c:auto val="1"/>
        <c:lblAlgn val="ctr"/>
        <c:lblOffset val="100"/>
        <c:noMultiLvlLbl val="0"/>
      </c:catAx>
      <c:valAx>
        <c:axId val="6652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6546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676657990913703"/>
          <c:y val="8.9508007516343982E-2"/>
          <c:w val="0.60692472895297367"/>
          <c:h val="0.8572741699606044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0.24004130456391226"/>
                  <c:y val="5.9070577945140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2024 расходы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7139.1407246000008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Культура 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dkEdge">
              <a:bevelT w="0" h="0"/>
              <a:bevelB w="0" h="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</a:sp3d>
            </c:spPr>
          </c:dPt>
          <c:dLbls>
            <c:dLbl>
              <c:idx val="0"/>
              <c:layout>
                <c:manualLayout>
                  <c:x val="2.7580539831617627E-2"/>
                  <c:y val="8.476539560477057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2024 расходы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489.77588752999998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2.2449906182236398E-2"/>
                  <c:y val="-2.95352889725696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2024 расходы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535.34105770999997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 w="0" h="0"/>
              <a:bevelB w="0" h="0"/>
            </a:sp3d>
          </c:spPr>
          <c:invertIfNegative val="0"/>
          <c:dPt>
            <c:idx val="0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 prstMaterial="dkEdge">
                <a:bevelT/>
              </a:sp3d>
            </c:spPr>
          </c:dPt>
          <c:dLbls>
            <c:dLbl>
              <c:idx val="0"/>
              <c:layout>
                <c:manualLayout>
                  <c:x val="4.1339851127652483E-2"/>
                  <c:y val="8.476539560477057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2024 расходы</c:v>
                </c:pt>
              </c:strCache>
            </c:strRef>
          </c:cat>
          <c:val>
            <c:numRef>
              <c:f>Лист1!$E$2</c:f>
              <c:numCache>
                <c:formatCode>#,##0</c:formatCode>
                <c:ptCount val="1"/>
                <c:pt idx="0">
                  <c:v>236.92716629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1.5542106763921492E-2"/>
                  <c:y val="-1.4767644486284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2024 расходы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1.5542242741548277E-2"/>
                  <c:y val="-5.9072903558444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2024 расходы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0855680"/>
        <c:axId val="110857216"/>
        <c:axId val="0"/>
      </c:bar3DChart>
      <c:catAx>
        <c:axId val="110855680"/>
        <c:scaling>
          <c:orientation val="minMax"/>
        </c:scaling>
        <c:delete val="1"/>
        <c:axPos val="l"/>
        <c:majorTickMark val="out"/>
        <c:minorTickMark val="none"/>
        <c:tickLblPos val="nextTo"/>
        <c:crossAx val="110857216"/>
        <c:crosses val="autoZero"/>
        <c:auto val="1"/>
        <c:lblAlgn val="ctr"/>
        <c:lblOffset val="100"/>
        <c:noMultiLvlLbl val="0"/>
      </c:catAx>
      <c:valAx>
        <c:axId val="110857216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10855680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70318461883105887"/>
          <c:y val="0.35507092816312308"/>
          <c:w val="0.29681538116894118"/>
          <c:h val="0.62437017096150649"/>
        </c:manualLayout>
      </c:layout>
      <c:overlay val="0"/>
      <c:txPr>
        <a:bodyPr/>
        <a:lstStyle/>
        <a:p>
          <a:pPr>
            <a:defRPr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281401674335753"/>
          <c:y val="8.5706734478983151E-2"/>
          <c:w val="0.5288760437810105"/>
          <c:h val="0.8572741699606044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28217601562171302"/>
                  <c:y val="7.60254607472165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2025 расходы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9388.3492212500005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Культура 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dkEdge">
              <a:bevelT/>
              <a:bevelB w="0" h="0"/>
            </a:sp3d>
          </c:spPr>
          <c:invertIfNegative val="0"/>
          <c:dLbls>
            <c:dLbl>
              <c:idx val="0"/>
              <c:layout>
                <c:manualLayout>
                  <c:x val="2.4144667195343555E-2"/>
                  <c:y val="-7.60254607472165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2025 расходы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564.19508571000006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 w="0" h="0"/>
            </a:sp3d>
          </c:spPr>
          <c:invertIfNegative val="0"/>
          <c:dLbls>
            <c:dLbl>
              <c:idx val="0"/>
              <c:layout>
                <c:manualLayout>
                  <c:x val="2.0116379150720162E-2"/>
                  <c:y val="-3.0410184298886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2025 расходы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649.83250886999997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 w="0" h="0"/>
              <a:bevelB w="0" h="0"/>
            </a:sp3d>
          </c:spPr>
          <c:invertIfNegative val="0"/>
          <c:dPt>
            <c:idx val="0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 prstMaterial="dkEdge">
                <a:bevelT/>
                <a:bevelB w="0" h="0"/>
              </a:sp3d>
            </c:spPr>
          </c:dPt>
          <c:dLbls>
            <c:dLbl>
              <c:idx val="0"/>
              <c:layout>
                <c:manualLayout>
                  <c:x val="3.2175862962863643E-2"/>
                  <c:y val="-1.5205092149443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2025 расходы</c:v>
                </c:pt>
              </c:strCache>
            </c:strRef>
          </c:cat>
          <c:val>
            <c:numRef>
              <c:f>Лист1!$E$2</c:f>
              <c:numCache>
                <c:formatCode>#,##0</c:formatCode>
                <c:ptCount val="1"/>
                <c:pt idx="0">
                  <c:v>392.36466937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2025 расходы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cat>
            <c:strRef>
              <c:f>Лист1!$A$2</c:f>
              <c:strCache>
                <c:ptCount val="1"/>
                <c:pt idx="0">
                  <c:v>2025 расходы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6473728"/>
        <c:axId val="166475264"/>
        <c:axId val="0"/>
      </c:bar3DChart>
      <c:catAx>
        <c:axId val="166473728"/>
        <c:scaling>
          <c:orientation val="minMax"/>
        </c:scaling>
        <c:delete val="1"/>
        <c:axPos val="l"/>
        <c:majorTickMark val="out"/>
        <c:minorTickMark val="none"/>
        <c:tickLblPos val="nextTo"/>
        <c:crossAx val="166475264"/>
        <c:crosses val="autoZero"/>
        <c:auto val="1"/>
        <c:lblAlgn val="ctr"/>
        <c:lblOffset val="100"/>
        <c:noMultiLvlLbl val="0"/>
      </c:catAx>
      <c:valAx>
        <c:axId val="166475264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66473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8386736480426173"/>
          <c:y val="5.3170238580193027E-2"/>
        </c:manualLayout>
      </c:layout>
      <c:overlay val="0"/>
      <c:txPr>
        <a:bodyPr/>
        <a:lstStyle/>
        <a:p>
          <a:pPr>
            <a:defRPr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873373114209746"/>
          <c:y val="0.15341306874192109"/>
          <c:w val="0.58888767911202644"/>
          <c:h val="0.775666011558007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scene3d>
              <a:camera prst="orthographicFront"/>
              <a:lightRig rig="flood" dir="t"/>
            </a:scene3d>
            <a:sp3d>
              <a:bevelT/>
              <a:bevelB/>
            </a:sp3d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scene3d>
                <a:camera prst="orthographicFront"/>
                <a:lightRig rig="flood" dir="t"/>
              </a:scene3d>
              <a:sp3d>
                <a:bevelT/>
                <a:bevelB/>
              </a:sp3d>
            </c:spPr>
          </c:dPt>
          <c:dPt>
            <c:idx val="2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scene3d>
                <a:camera prst="orthographicFront"/>
                <a:lightRig rig="flood" dir="t"/>
              </a:scene3d>
              <a:sp3d>
                <a:bevelT/>
                <a:bevelB/>
              </a:sp3d>
            </c:spPr>
          </c:dPt>
          <c:dPt>
            <c:idx val="3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scene3d>
                <a:camera prst="orthographicFront"/>
                <a:lightRig rig="flood" dir="t"/>
              </a:scene3d>
              <a:sp3d>
                <a:bevelT/>
                <a:bevelB/>
              </a:sp3d>
            </c:spPr>
          </c:dPt>
          <c:dLbls>
            <c:dLbl>
              <c:idx val="0"/>
              <c:layout>
                <c:manualLayout>
                  <c:x val="-0.13105177458173586"/>
                  <c:y val="8.8733102374759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Социально -культурная сфера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Прочие расходы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10995</c:v>
                </c:pt>
                <c:pt idx="1">
                  <c:v>1043</c:v>
                </c:pt>
                <c:pt idx="2">
                  <c:v>2310</c:v>
                </c:pt>
                <c:pt idx="3">
                  <c:v>1434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l"/>
      <c:layout>
        <c:manualLayout>
          <c:xMode val="edge"/>
          <c:yMode val="edge"/>
          <c:x val="0"/>
          <c:y val="0.11093454342815523"/>
          <c:w val="0.31022953456100627"/>
          <c:h val="0.74201698047659592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1487270433152342"/>
          <c:y val="4.477178897775274E-2"/>
        </c:manualLayout>
      </c:layout>
      <c:overlay val="0"/>
      <c:txPr>
        <a:bodyPr/>
        <a:lstStyle/>
        <a:p>
          <a:pPr>
            <a:defRPr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4332901035912714E-2"/>
          <c:y val="0.14462723455361881"/>
          <c:w val="0.58888767911202644"/>
          <c:h val="0.775666011558007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cene3d>
              <a:camera prst="orthographicFront"/>
              <a:lightRig rig="flood" dir="t"/>
            </a:scene3d>
            <a:sp3d>
              <a:bevelT/>
              <a:bevelB/>
            </a:sp3d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8064A2">
                  <a:lumMod val="60000"/>
                  <a:lumOff val="40000"/>
                </a:srgbClr>
              </a:solidFill>
              <a:scene3d>
                <a:camera prst="orthographicFront"/>
                <a:lightRig rig="flood" dir="t"/>
              </a:scene3d>
              <a:sp3d>
                <a:bevelT/>
                <a:bevelB/>
              </a:sp3d>
            </c:spPr>
          </c:dPt>
          <c:dPt>
            <c:idx val="2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scene3d>
                <a:camera prst="orthographicFront"/>
                <a:lightRig rig="flood" dir="t"/>
              </a:scene3d>
              <a:sp3d>
                <a:bevelT/>
                <a:bevelB/>
              </a:sp3d>
            </c:spPr>
          </c:dPt>
          <c:dPt>
            <c:idx val="3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  <a:scene3d>
                <a:camera prst="orthographicFront"/>
                <a:lightRig rig="flood" dir="t"/>
              </a:scene3d>
              <a:sp3d>
                <a:bevelT/>
                <a:bevelB/>
              </a:sp3d>
            </c:spPr>
          </c:dPt>
          <c:dLbls>
            <c:dLbl>
              <c:idx val="0"/>
              <c:layout>
                <c:manualLayout>
                  <c:x val="-0.13105177458173586"/>
                  <c:y val="8.8733102374759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Социально -культурная сфера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Прочие расходы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8401.1848361299999</c:v>
                </c:pt>
                <c:pt idx="1">
                  <c:v>1042.77854308</c:v>
                </c:pt>
                <c:pt idx="2">
                  <c:v>1000.9737754400001</c:v>
                </c:pt>
                <c:pt idx="3">
                  <c:v>1258.4154016499986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  <a:effectLst/>
      </c:spPr>
    </c:sideWall>
    <c:backWall>
      <c:thickness val="0"/>
      <c:spPr>
        <a:noFill/>
        <a:ln w="25400"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1.9824757545941603E-2"/>
          <c:y val="0.15633502473405644"/>
          <c:w val="0.68656408013129933"/>
          <c:h val="0.712380974805887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местных бюджетов</c:v>
                </c:pt>
              </c:strCache>
            </c:strRef>
          </c:tx>
          <c:spPr>
            <a:solidFill>
              <a:srgbClr val="4661C6"/>
            </a:solidFill>
            <a:ln>
              <a:solidFill>
                <a:schemeClr val="tx2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/>
                <a:bevelB/>
                <a:contourClr>
                  <a:srgbClr val="000000"/>
                </a:contourClr>
              </a:sp3d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2.7997039960532808E-3"/>
                  <c:y val="-3.41918474174386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3.17495726019072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Лист1!$B$2:$B$2</c:f>
              <c:numCache>
                <c:formatCode>#,##0.0</c:formatCode>
                <c:ptCount val="1"/>
                <c:pt idx="0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федеральные средства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A5C7ED"/>
              </a:solidFill>
            </a:ln>
            <a:effectLst/>
            <a:scene3d>
              <a:camera prst="orthographicFront"/>
              <a:lightRig rig="threePt" dir="t"/>
            </a:scene3d>
            <a:sp3d prstMaterial="plastic">
              <a:bevelT/>
              <a:bevelB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</c:dPt>
          <c:dLbls>
            <c:delete val="1"/>
          </c:dLbls>
          <c:cat>
            <c:strRef>
              <c:f>Лист1!$A$2:$A$2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Лист1!$C$2:$C$2</c:f>
              <c:numCache>
                <c:formatCode>#,##0.0</c:formatCode>
                <c:ptCount val="1"/>
                <c:pt idx="0">
                  <c:v>48.2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Лист1!$D$2:$D$2</c:f>
              <c:numCache>
                <c:formatCode>#,##0.0</c:formatCode>
                <c:ptCount val="1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shape val="box"/>
        <c:axId val="166672640"/>
        <c:axId val="166694912"/>
        <c:axId val="0"/>
      </c:bar3DChart>
      <c:catAx>
        <c:axId val="166672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6694912"/>
        <c:crosses val="autoZero"/>
        <c:auto val="1"/>
        <c:lblAlgn val="ctr"/>
        <c:lblOffset val="100"/>
        <c:noMultiLvlLbl val="0"/>
      </c:catAx>
      <c:valAx>
        <c:axId val="16669491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6667264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B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B/>
        </a:sp3d>
      </c:spPr>
    </c:backWall>
    <c:plotArea>
      <c:layout>
        <c:manualLayout>
          <c:layoutTarget val="inner"/>
          <c:xMode val="edge"/>
          <c:yMode val="edge"/>
          <c:x val="5.6696488820466184E-2"/>
          <c:y val="0.15112762331051988"/>
          <c:w val="0.91024920337696524"/>
          <c:h val="0.7311965392007996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>
                <a:noFill/>
              </a:ln>
              <a:effectLst/>
              <a:scene3d>
                <a:camera prst="orthographicFront"/>
                <a:lightRig rig="sunse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sunset" dir="t"/>
              </a:scene3d>
              <a:sp3d prstMaterial="dkEdge">
                <a:bevelT/>
                <a:bevelB/>
              </a:sp3d>
            </c:spPr>
          </c:dPt>
          <c:dPt>
            <c:idx val="2"/>
            <c:invertIfNegative val="0"/>
            <c:bubble3D val="0"/>
          </c:dPt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1968</c:v>
                </c:pt>
                <c:pt idx="1">
                  <c:v>3251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shape val="box"/>
        <c:axId val="167980032"/>
        <c:axId val="167981824"/>
        <c:axId val="0"/>
      </c:bar3DChart>
      <c:catAx>
        <c:axId val="16798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7981824"/>
        <c:crosses val="autoZero"/>
        <c:auto val="1"/>
        <c:lblAlgn val="ctr"/>
        <c:lblOffset val="100"/>
        <c:noMultiLvlLbl val="0"/>
      </c:catAx>
      <c:valAx>
        <c:axId val="167981824"/>
        <c:scaling>
          <c:orientation val="minMax"/>
          <c:min val="95"/>
        </c:scaling>
        <c:delete val="1"/>
        <c:axPos val="l"/>
        <c:numFmt formatCode="0" sourceLinked="1"/>
        <c:majorTickMark val="out"/>
        <c:minorTickMark val="none"/>
        <c:tickLblPos val="nextTo"/>
        <c:crossAx val="167980032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5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2"/>
          <c:dPt>
            <c:idx val="0"/>
            <c:bubble3D val="0"/>
            <c:explosion val="10"/>
            <c:spPr>
              <a:solidFill>
                <a:srgbClr val="4F81BD">
                  <a:lumMod val="60000"/>
                  <a:lumOff val="40000"/>
                </a:srgbClr>
              </a:solidFill>
              <a:scene3d>
                <a:camera prst="orthographicFront"/>
                <a:lightRig rig="glow" dir="t">
                  <a:rot lat="0" lon="0" rev="6360000"/>
                </a:lightRig>
              </a:scene3d>
              <a:sp3d prstMaterial="flat">
                <a:bevelT w="95250" h="101600"/>
                <a:bevelB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29-48A1-9B98-8C68B809B3E8}"/>
              </c:ext>
            </c:extLst>
          </c:dPt>
          <c:dPt>
            <c:idx val="1"/>
            <c:bubble3D val="0"/>
            <c:explosion val="16"/>
            <c:spPr>
              <a:scene3d>
                <a:camera prst="orthographicFront"/>
                <a:lightRig rig="glow" dir="t">
                  <a:rot lat="0" lon="0" rev="6360000"/>
                </a:lightRig>
              </a:scene3d>
              <a:sp3d prstMaterial="flat">
                <a:bevelT w="95250" h="101600"/>
                <a:bevelB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29-48A1-9B98-8C68B809B3E8}"/>
              </c:ext>
            </c:extLst>
          </c:dPt>
          <c:dPt>
            <c:idx val="2"/>
            <c:bubble3D val="0"/>
            <c:explosion val="39"/>
            <c:spPr>
              <a:solidFill>
                <a:srgbClr val="EEECE1">
                  <a:lumMod val="50000"/>
                </a:srgbClr>
              </a:solidFill>
              <a:scene3d>
                <a:camera prst="orthographicFront"/>
                <a:lightRig rig="glow" dir="t">
                  <a:rot lat="0" lon="0" rev="6360000"/>
                </a:lightRig>
              </a:scene3d>
              <a:sp3d prstMaterial="flat">
                <a:bevelT w="95250" h="101600"/>
                <a:bevelB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129-48A1-9B98-8C68B809B3E8}"/>
              </c:ext>
            </c:extLst>
          </c:dPt>
          <c:dPt>
            <c:idx val="3"/>
            <c:bubble3D val="0"/>
            <c:explosion val="8"/>
            <c:spPr>
              <a:solidFill>
                <a:srgbClr val="9BBB59">
                  <a:lumMod val="60000"/>
                  <a:lumOff val="40000"/>
                </a:srgbClr>
              </a:solidFill>
            </c:spPr>
          </c:dPt>
          <c:dPt>
            <c:idx val="4"/>
            <c:bubble3D val="0"/>
            <c:explosion val="0"/>
            <c:spPr>
              <a:solidFill>
                <a:sysClr val="window" lastClr="FFFFFF">
                  <a:lumMod val="65000"/>
                </a:sysClr>
              </a:solidFill>
              <a:scene3d>
                <a:camera prst="orthographicFront"/>
                <a:lightRig rig="glow" dir="t">
                  <a:rot lat="0" lon="0" rev="6360000"/>
                </a:lightRig>
              </a:scene3d>
              <a:sp3d prstMaterial="flat">
                <a:bevelT w="95250" h="101600"/>
                <a:bevelB/>
                <a:contourClr>
                  <a:srgbClr val="000000"/>
                </a:contourClr>
              </a:sp3d>
            </c:spPr>
          </c:dPt>
          <c:dPt>
            <c:idx val="5"/>
            <c:bubble3D val="0"/>
          </c:dPt>
          <c:dLbls>
            <c:dLbl>
              <c:idx val="0"/>
              <c:layout>
                <c:manualLayout>
                  <c:x val="-0.13242625173987524"/>
                  <c:y val="-2.95239841436269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0859652473952293E-2"/>
                  <c:y val="-0.100510023021129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901856196695512E-2"/>
                  <c:y val="3.920742156029098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584769309095448E-2"/>
                  <c:y val="3.50543474691113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8646409407388411E-2"/>
                  <c:y val="-9.75242386202860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0000670921124201E-2"/>
                  <c:y val="7.88798560761096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Топливно-энергетический комплекс (0402)</c:v>
                </c:pt>
                <c:pt idx="1">
                  <c:v>Сельское, водное хозяйство (0405, 0406)</c:v>
                </c:pt>
                <c:pt idx="2">
                  <c:v>Другие вопросы в области национальной экономики (0412)</c:v>
                </c:pt>
                <c:pt idx="3">
                  <c:v>Дорожное хозяйство (0409)</c:v>
                </c:pt>
                <c:pt idx="4">
                  <c:v>Жилищно-коммунальное хозяйство (0500)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295.18774182999999</c:v>
                </c:pt>
                <c:pt idx="1">
                  <c:v>67.851784390000006</c:v>
                </c:pt>
                <c:pt idx="2">
                  <c:v>5.2510244100000003</c:v>
                </c:pt>
                <c:pt idx="3">
                  <c:v>674.21531682</c:v>
                </c:pt>
                <c:pt idx="4">
                  <c:v>2208.5746298499998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129-48A1-9B98-8C68B809B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756451101688419E-2"/>
          <c:y val="0.10400641119385087"/>
          <c:w val="0.90648709779662318"/>
          <c:h val="0.7147252721540090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 prstMaterial="dkEdge">
                <a:bevelT/>
                <a:bevelB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cene3d>
                <a:camera prst="orthographicFront"/>
                <a:lightRig rig="threePt" dir="t"/>
              </a:scene3d>
              <a:sp3d prstMaterial="dkEdge">
                <a:bevelT/>
                <a:bevelB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ED-45EC-A1F4-CCE2514627FA}"/>
              </c:ext>
            </c:extLst>
          </c:dPt>
          <c:dPt>
            <c:idx val="2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layout>
                <c:manualLayout>
                  <c:x val="7.1280824747205641E-3"/>
                  <c:y val="4.9277167967435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280</c:v>
                </c:pt>
                <c:pt idx="1">
                  <c:v>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ED-45EC-A1F4-CCE2514627F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dkEdge">
              <a:bevelT/>
              <a:bevelB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491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3 127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500</c:v>
                </c:pt>
                <c:pt idx="1">
                  <c:v>2000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168413440"/>
        <c:axId val="81682432"/>
        <c:axId val="0"/>
      </c:bar3DChart>
      <c:catAx>
        <c:axId val="16841344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81682432"/>
        <c:crosses val="autoZero"/>
        <c:auto val="1"/>
        <c:lblAlgn val="ctr"/>
        <c:lblOffset val="100"/>
        <c:noMultiLvlLbl val="0"/>
      </c:catAx>
      <c:valAx>
        <c:axId val="81682432"/>
        <c:scaling>
          <c:orientation val="minMax"/>
          <c:max val="3200"/>
          <c:min val="10"/>
        </c:scaling>
        <c:delete val="1"/>
        <c:axPos val="l"/>
        <c:numFmt formatCode="#,##0.0" sourceLinked="1"/>
        <c:majorTickMark val="out"/>
        <c:minorTickMark val="none"/>
        <c:tickLblPos val="nextTo"/>
        <c:crossAx val="168413440"/>
        <c:crosses val="autoZero"/>
        <c:crossBetween val="between"/>
        <c:majorUnit val="200"/>
        <c:min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1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1727674018515656E-3"/>
          <c:w val="1"/>
          <c:h val="0.9178362897949610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</c:dPt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бюджет2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833344"/>
        <c:axId val="81839232"/>
        <c:axId val="0"/>
      </c:bar3DChart>
      <c:catAx>
        <c:axId val="81833344"/>
        <c:scaling>
          <c:orientation val="minMax"/>
        </c:scaling>
        <c:delete val="1"/>
        <c:axPos val="b"/>
        <c:majorTickMark val="none"/>
        <c:minorTickMark val="none"/>
        <c:tickLblPos val="nextTo"/>
        <c:crossAx val="81839232"/>
        <c:crosses val="autoZero"/>
        <c:auto val="1"/>
        <c:lblAlgn val="ctr"/>
        <c:lblOffset val="100"/>
        <c:noMultiLvlLbl val="0"/>
      </c:catAx>
      <c:valAx>
        <c:axId val="8183923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1833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35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004020258915549"/>
          <c:y val="3.8912772620637789E-2"/>
          <c:w val="0.56667469046649133"/>
          <c:h val="0.782115637171816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2683C6">
                  <a:lumMod val="60000"/>
                  <a:lumOff val="40000"/>
                </a:srgbClr>
              </a:solidFill>
              <a:scene3d>
                <a:camera prst="orthographicFront"/>
                <a:lightRig rig="glow" dir="t">
                  <a:rot lat="0" lon="0" rev="6360000"/>
                </a:lightRig>
              </a:scene3d>
              <a:sp3d prstMaterial="dkEdge">
                <a:bevelT w="95250" h="101600"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574.20000000000005</c:v>
                </c:pt>
                <c:pt idx="1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работающих в малом и среднем бизнесе (тыс.человек)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(факт)</c:v>
                </c:pt>
                <c:pt idx="1">
                  <c:v>2025 (план)</c:v>
                </c:pt>
                <c:pt idx="2">
                  <c:v>2025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20.5</c:v>
                </c:pt>
                <c:pt idx="1">
                  <c:v>21.9</c:v>
                </c:pt>
                <c:pt idx="2">
                  <c:v>21.4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66540288"/>
        <c:axId val="66542976"/>
      </c:areaChart>
      <c:catAx>
        <c:axId val="6654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66542976"/>
        <c:crosses val="autoZero"/>
        <c:auto val="1"/>
        <c:lblAlgn val="ctr"/>
        <c:lblOffset val="100"/>
        <c:noMultiLvlLbl val="0"/>
      </c:catAx>
      <c:valAx>
        <c:axId val="6654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6654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35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004020258915549"/>
          <c:y val="3.8912772620637789E-2"/>
          <c:w val="0.56667469046649133"/>
          <c:h val="0.782115637171816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 prstMaterial="dkEdge">
              <a:bevelT w="95250" h="101600"/>
              <a:bevelB/>
              <a:contourClr>
                <a:srgbClr val="000000"/>
              </a:contourClr>
            </a:sp3d>
          </c:spPr>
          <c:explosion val="11"/>
          <c:dPt>
            <c:idx val="0"/>
            <c:bubble3D val="0"/>
            <c:spPr>
              <a:solidFill>
                <a:srgbClr val="2683C6">
                  <a:lumMod val="60000"/>
                  <a:lumOff val="40000"/>
                </a:srgbClr>
              </a:solidFill>
              <a:scene3d>
                <a:camera prst="orthographicFront"/>
                <a:lightRig rig="glow" dir="t">
                  <a:rot lat="0" lon="0" rev="6360000"/>
                </a:lightRig>
              </a:scene3d>
              <a:sp3d prstMaterial="dkEdge">
                <a:bevelT w="95250" h="101600"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glow" dir="t">
                  <a:rot lat="0" lon="0" rev="6360000"/>
                </a:lightRig>
              </a:scene3d>
              <a:sp3d prstMaterial="dkEdge">
                <a:bevelT w="95250" h="101600"/>
                <a:bevelB/>
                <a:contourClr>
                  <a:srgbClr val="000000"/>
                </a:contourClr>
              </a:sp3d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574.20000000000005</c:v>
                </c:pt>
                <c:pt idx="1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35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004020258915549"/>
          <c:y val="3.8912772620637789E-2"/>
          <c:w val="0.56667469046649133"/>
          <c:h val="0.782115637171816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 prstMaterial="dkEdge">
              <a:bevelT w="95250" h="101600"/>
              <a:bevelB/>
              <a:contourClr>
                <a:srgbClr val="000000"/>
              </a:contourClr>
            </a:sp3d>
          </c:spPr>
          <c:explosion val="11"/>
          <c:dPt>
            <c:idx val="0"/>
            <c:bubble3D val="0"/>
            <c:spPr>
              <a:solidFill>
                <a:srgbClr val="2683C6">
                  <a:lumMod val="60000"/>
                  <a:lumOff val="40000"/>
                </a:srgbClr>
              </a:solidFill>
              <a:scene3d>
                <a:camera prst="orthographicFront"/>
                <a:lightRig rig="glow" dir="t">
                  <a:rot lat="0" lon="0" rev="6360000"/>
                </a:lightRig>
              </a:scene3d>
              <a:sp3d prstMaterial="dkEdge">
                <a:bevelT w="95250" h="101600"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glow" dir="t">
                  <a:rot lat="0" lon="0" rev="6360000"/>
                </a:lightRig>
              </a:scene3d>
              <a:sp3d prstMaterial="dkEdge">
                <a:bevelT w="95250" h="101600"/>
                <a:bevelB/>
                <a:contourClr>
                  <a:srgbClr val="000000"/>
                </a:contourClr>
              </a:sp3d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574.20000000000005</c:v>
                </c:pt>
                <c:pt idx="1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35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004020258915549"/>
          <c:y val="3.8912772620637789E-2"/>
          <c:w val="0.56667469046649133"/>
          <c:h val="0.782115637171816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2683C6">
                  <a:lumMod val="60000"/>
                  <a:lumOff val="40000"/>
                </a:srgbClr>
              </a:solidFill>
              <a:scene3d>
                <a:camera prst="orthographicFront"/>
                <a:lightRig rig="glow" dir="t">
                  <a:rot lat="0" lon="0" rev="6360000"/>
                </a:lightRig>
              </a:scene3d>
              <a:sp3d prstMaterial="dkEdge">
                <a:bevelT w="95250" h="101600"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574.20000000000005</c:v>
                </c:pt>
                <c:pt idx="1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35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004020258915549"/>
          <c:y val="3.8912772620637789E-2"/>
          <c:w val="0.56667469046649133"/>
          <c:h val="0.782115637171816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2683C6">
                  <a:lumMod val="60000"/>
                  <a:lumOff val="40000"/>
                </a:srgbClr>
              </a:solidFill>
              <a:scene3d>
                <a:camera prst="orthographicFront"/>
                <a:lightRig rig="glow" dir="t">
                  <a:rot lat="0" lon="0" rev="6360000"/>
                </a:lightRig>
              </a:scene3d>
              <a:sp3d prstMaterial="dkEdge">
                <a:bevelT w="95250" h="101600"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574.20000000000005</c:v>
                </c:pt>
                <c:pt idx="1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235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004020258915549"/>
          <c:y val="3.8912772620637789E-2"/>
          <c:w val="0.56667469046649133"/>
          <c:h val="0.782115637171816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2683C6">
                  <a:lumMod val="60000"/>
                  <a:lumOff val="40000"/>
                </a:srgbClr>
              </a:solidFill>
              <a:scene3d>
                <a:camera prst="orthographicFront"/>
                <a:lightRig rig="glow" dir="t">
                  <a:rot lat="0" lon="0" rev="6360000"/>
                </a:lightRig>
              </a:scene3d>
              <a:sp3d prstMaterial="dkEdge">
                <a:bevelT w="95250" h="101600"/>
                <a:bevelB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574.20000000000005</c:v>
                </c:pt>
                <c:pt idx="1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323229986858259"/>
          <c:w val="1"/>
          <c:h val="0.7105402595054025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/>
              <a:bevelB/>
            </a:sp3d>
          </c:spPr>
          <c:explosion val="21"/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bevelT/>
                <a:bevelB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AB8-4E43-A7E6-83E273C8662D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bevelT/>
                <a:bevelB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AB8-4E43-A7E6-83E273C8662D}"/>
              </c:ext>
            </c:extLst>
          </c:dPt>
          <c:dLbls>
            <c:dLbl>
              <c:idx val="0"/>
              <c:layout>
                <c:manualLayout>
                  <c:x val="-0.27446203100952687"/>
                  <c:y val="-0.3002739596655819"/>
                </c:manualLayout>
              </c:layout>
              <c:tx>
                <c:rich>
                  <a:bodyPr/>
                  <a:lstStyle/>
                  <a:p>
                    <a:pPr>
                      <a:defRPr sz="240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anose="020B0A04020102020204" pitchFamily="34" charset="0"/>
                      </a:defRPr>
                    </a:pPr>
                    <a:r>
                      <a:rPr lang="ru-RU" sz="2400" dirty="0" smtClean="0">
                        <a:solidFill>
                          <a:schemeClr val="bg1"/>
                        </a:solidFill>
                      </a:rPr>
                      <a:t>13</a:t>
                    </a:r>
                    <a:r>
                      <a:rPr lang="ru-RU" sz="2400" baseline="0" dirty="0" smtClean="0">
                        <a:solidFill>
                          <a:schemeClr val="bg1"/>
                        </a:solidFill>
                      </a:rPr>
                      <a:t> 128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cene3d>
                  <a:camera prst="orthographicFront"/>
                  <a:lightRig rig="threePt" dir="t"/>
                </a:scene3d>
                <a:sp3d prstMaterial="metal"/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374842621571612"/>
                  <c:y val="9.5852868532975199E-2"/>
                </c:manualLayout>
              </c:layout>
              <c:tx>
                <c:rich>
                  <a:bodyPr/>
                  <a:lstStyle/>
                  <a:p>
                    <a:pPr>
                      <a:defRPr sz="2400">
                        <a:solidFill>
                          <a:schemeClr val="accent3">
                            <a:lumMod val="50000"/>
                          </a:schemeClr>
                        </a:solidFill>
                        <a:latin typeface="Arial Black" panose="020B0A04020102020204" pitchFamily="34" charset="0"/>
                      </a:defRPr>
                    </a:pPr>
                    <a:r>
                      <a:rPr lang="ru-RU" sz="2400" dirty="0" smtClean="0">
                        <a:solidFill>
                          <a:schemeClr val="bg1"/>
                        </a:solidFill>
                      </a:rPr>
                      <a:t>2 654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cene3d>
                  <a:camera prst="orthographicFront"/>
                  <a:lightRig rig="threePt" dir="t"/>
                </a:scene3d>
                <a:sp3d prstMaterial="metal"/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scene3d>
                <a:camera prst="orthographicFront"/>
                <a:lightRig rig="threePt" dir="t"/>
              </a:scene3d>
              <a:sp3d prstMaterial="metal"/>
            </c:spPr>
            <c:txPr>
              <a:bodyPr/>
              <a:lstStyle/>
              <a:p>
                <a:pPr>
                  <a:defRPr sz="1600">
                    <a:solidFill>
                      <a:schemeClr val="accent3">
                        <a:lumMod val="50000"/>
                      </a:schemeClr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Sheet1!$B$1:$C$1</c:f>
              <c:strCache>
                <c:ptCount val="2"/>
                <c:pt idx="0">
                  <c:v>программные</c:v>
                </c:pt>
                <c:pt idx="1">
                  <c:v>непрограммные</c:v>
                </c:pt>
              </c:strCache>
            </c:strRef>
          </c:cat>
          <c:val>
            <c:numRef>
              <c:f>Sheet1!$B$2:$C$2</c:f>
              <c:numCache>
                <c:formatCode>0.0</c:formatCode>
                <c:ptCount val="2"/>
                <c:pt idx="0">
                  <c:v>13128</c:v>
                </c:pt>
                <c:pt idx="1">
                  <c:v>2654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AB8-4E43-A7E6-83E273C8662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6604957759118715E-4"/>
          <c:y val="0.86877606482109393"/>
          <c:w val="0.96591099144048542"/>
          <c:h val="0.123568375102350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40883363278508E-2"/>
          <c:y val="0.27100196829050294"/>
          <c:w val="0.96843729238962573"/>
          <c:h val="0.57626242465613786"/>
        </c:manualLayout>
      </c:layout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обращений</c:v>
                </c:pt>
              </c:strCache>
            </c:strRef>
          </c:tx>
          <c:spPr>
            <a:solidFill>
              <a:srgbClr val="9898BC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0"/>
                  <c:y val="-0.149560840155887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D0-47E7-A081-51F11814AFB2}"/>
                </c:ext>
              </c:extLst>
            </c:dLbl>
            <c:dLbl>
              <c:idx val="1"/>
              <c:layout>
                <c:manualLayout>
                  <c:x val="3.2292571716843179E-3"/>
                  <c:y val="-0.15471811050609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D0-47E7-A081-51F11814AFB2}"/>
                </c:ext>
              </c:extLst>
            </c:dLbl>
            <c:dLbl>
              <c:idx val="2"/>
              <c:layout>
                <c:manualLayout>
                  <c:x val="3.2292571716843474E-3"/>
                  <c:y val="-0.15471811050609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D0-47E7-A081-51F11814AFB2}"/>
                </c:ext>
              </c:extLst>
            </c:dLbl>
            <c:dLbl>
              <c:idx val="3"/>
              <c:layout>
                <c:manualLayout>
                  <c:x val="3.2292571716843474E-3"/>
                  <c:y val="-0.159875380856293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BE-4BEE-8CD5-27CB001703CE}"/>
                </c:ext>
              </c:extLst>
            </c:dLbl>
            <c:dLbl>
              <c:idx val="4"/>
              <c:layout>
                <c:manualLayout>
                  <c:x val="-1.1840472847356554E-16"/>
                  <c:y val="-0.15471811050609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BE-4BEE-8CD5-27CB001703C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>
                  <a:defRPr sz="14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Panton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7228</c:v>
                </c:pt>
                <c:pt idx="1">
                  <c:v>5146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FD0-47E7-A081-51F11814AF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вопросов</c:v>
                </c:pt>
              </c:strCache>
            </c:strRef>
          </c:tx>
          <c:spPr>
            <a:solidFill>
              <a:srgbClr val="F8E0E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9.0805090805090773E-3"/>
                  <c:y val="-0.154871953487418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D0-47E7-A081-51F11814AFB2}"/>
                </c:ext>
              </c:extLst>
            </c:dLbl>
            <c:dLbl>
              <c:idx val="1"/>
              <c:layout>
                <c:manualLayout>
                  <c:x val="1.362076362076362E-2"/>
                  <c:y val="-0.16895122198627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D0-47E7-A081-51F11814AFB2}"/>
                </c:ext>
              </c:extLst>
            </c:dLbl>
            <c:dLbl>
              <c:idx val="2"/>
              <c:layout>
                <c:manualLayout>
                  <c:x val="-4.5402545402545404E-3"/>
                  <c:y val="-0.16191158773684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D0-47E7-A081-51F11814AFB2}"/>
                </c:ext>
              </c:extLst>
            </c:dLbl>
            <c:dLbl>
              <c:idx val="3"/>
              <c:layout>
                <c:manualLayout>
                  <c:x val="-3.2292571716843474E-3"/>
                  <c:y val="-0.190819002957511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D03-464C-B230-C909DED818CF}"/>
                </c:ext>
              </c:extLst>
            </c:dLbl>
            <c:dLbl>
              <c:idx val="4"/>
              <c:layout>
                <c:manualLayout>
                  <c:x val="-9.6877715150530432E-3"/>
                  <c:y val="-0.180504462257105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03-464C-B230-C909DED818C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Panton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2024 год</c:v>
                </c:pt>
                <c:pt idx="1">
                  <c:v>2025 год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9092</c:v>
                </c:pt>
                <c:pt idx="1">
                  <c:v>6242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FD0-47E7-A081-51F11814A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3374464"/>
        <c:axId val="233376000"/>
      </c:areaChart>
      <c:catAx>
        <c:axId val="233374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33376000"/>
        <c:crosses val="autoZero"/>
        <c:auto val="1"/>
        <c:lblAlgn val="ctr"/>
        <c:lblOffset val="100"/>
        <c:noMultiLvlLbl val="0"/>
      </c:catAx>
      <c:valAx>
        <c:axId val="23337600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33374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1144001144001143E-2"/>
          <c:y val="8.6471097866989678E-5"/>
          <c:w val="0.53941867776920882"/>
          <c:h val="0.21385778847313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Panton" panose="00000500000000000000" pitchFamily="2" charset="-52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490834573319729E-2"/>
          <c:y val="4.7793942707388154E-2"/>
          <c:w val="0.77413926914807119"/>
          <c:h val="0.616111672451628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(по кругу обследуемых предприятий) (тыс. рублей)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(факт)</c:v>
                </c:pt>
                <c:pt idx="1">
                  <c:v>2025 (план)</c:v>
                </c:pt>
                <c:pt idx="2">
                  <c:v>2025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98</c:v>
                </c:pt>
                <c:pt idx="1">
                  <c:v>110.2</c:v>
                </c:pt>
                <c:pt idx="2" formatCode="0.0">
                  <c:v>115.1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1"/>
        <c:gapDepth val="412"/>
        <c:shape val="box"/>
        <c:axId val="67136128"/>
        <c:axId val="67151360"/>
        <c:axId val="0"/>
      </c:bar3DChart>
      <c:catAx>
        <c:axId val="6713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67151360"/>
        <c:crosses val="autoZero"/>
        <c:auto val="1"/>
        <c:lblAlgn val="ctr"/>
        <c:lblOffset val="100"/>
        <c:noMultiLvlLbl val="0"/>
      </c:catAx>
      <c:valAx>
        <c:axId val="6715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6713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418695104130037E-2"/>
          <c:y val="0.75859860091117648"/>
          <c:w val="0.96336851825817427"/>
          <c:h val="0.222161220423927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организаций всех видов экономической деятельности, в том числе, субъектов малого и средного предпринимательства (млрд. рублей)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(факт)</c:v>
                </c:pt>
                <c:pt idx="1">
                  <c:v>2024 (план)</c:v>
                </c:pt>
                <c:pt idx="2">
                  <c:v>2024(факт)</c:v>
                </c:pt>
              </c:strCache>
            </c:strRef>
          </c:cat>
          <c:val>
            <c:numRef>
              <c:f>Лист1!$B$2:$B$4</c:f>
              <c:numCache>
                <c:formatCode>#,##0.0\ _₽</c:formatCode>
                <c:ptCount val="3"/>
                <c:pt idx="0">
                  <c:v>280.39999999999998</c:v>
                </c:pt>
                <c:pt idx="1">
                  <c:v>321.60000000000002</c:v>
                </c:pt>
                <c:pt idx="2">
                  <c:v>344.1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7141888"/>
        <c:axId val="77144832"/>
      </c:areaChart>
      <c:catAx>
        <c:axId val="7714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77144832"/>
        <c:crosses val="autoZero"/>
        <c:auto val="1"/>
        <c:lblAlgn val="ctr"/>
        <c:lblOffset val="100"/>
        <c:noMultiLvlLbl val="0"/>
      </c:catAx>
      <c:valAx>
        <c:axId val="7714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7714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регистрируемой безработицы (процент)</c:v>
                </c:pt>
              </c:strCache>
            </c:strRef>
          </c:tx>
          <c:spPr>
            <a:solidFill>
              <a:srgbClr val="52D8A2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(факт)</c:v>
                </c:pt>
                <c:pt idx="1">
                  <c:v>2025 (план)</c:v>
                </c:pt>
                <c:pt idx="2">
                  <c:v>2025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76890112"/>
        <c:axId val="76892800"/>
        <c:axId val="0"/>
      </c:bar3DChart>
      <c:catAx>
        <c:axId val="768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76892800"/>
        <c:crosses val="autoZero"/>
        <c:auto val="1"/>
        <c:lblAlgn val="ctr"/>
        <c:lblOffset val="100"/>
        <c:noMultiLvlLbl val="0"/>
      </c:catAx>
      <c:valAx>
        <c:axId val="7689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76890112"/>
        <c:crosses val="autoZero"/>
        <c:crossBetween val="between"/>
      </c:valAx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096316126441548E-2"/>
          <c:y val="3.9458747007908211E-2"/>
          <c:w val="0.83474830645663223"/>
          <c:h val="0.611542622592595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площадь территории городского округа (га)</c:v>
                </c:pt>
              </c:strCache>
            </c:strRef>
          </c:tx>
          <c:spPr>
            <a:solidFill>
              <a:srgbClr val="B9CDE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(факт)</c:v>
                </c:pt>
                <c:pt idx="1">
                  <c:v>2025 (план)</c:v>
                </c:pt>
                <c:pt idx="2">
                  <c:v>2025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32510</c:v>
                </c:pt>
                <c:pt idx="1">
                  <c:v>32510</c:v>
                </c:pt>
                <c:pt idx="2">
                  <c:v>32510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1"/>
        <c:gapDepth val="412"/>
        <c:shape val="box"/>
        <c:axId val="76924800"/>
        <c:axId val="76931840"/>
        <c:axId val="0"/>
      </c:bar3DChart>
      <c:catAx>
        <c:axId val="7692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76931840"/>
        <c:crosses val="autoZero"/>
        <c:auto val="1"/>
        <c:lblAlgn val="ctr"/>
        <c:lblOffset val="100"/>
        <c:noMultiLvlLbl val="0"/>
      </c:catAx>
      <c:valAx>
        <c:axId val="7693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769248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 prstMaterial="plastic"/>
      </c:spPr>
    </c:plotArea>
    <c:legend>
      <c:legendPos val="b"/>
      <c:layout>
        <c:manualLayout>
          <c:xMode val="edge"/>
          <c:yMode val="edge"/>
          <c:x val="3.6944071658653412E-2"/>
          <c:y val="0.74805886760277385"/>
          <c:w val="0.96084314170365082"/>
          <c:h val="0.232700974088229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096316126441548E-2"/>
          <c:y val="3.9458747007908211E-2"/>
          <c:w val="0.91303497964685687"/>
          <c:h val="0.586745762112338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Ввод в эксплуатацию жилых помещений общей площади (тыс.кв.м)</c:v>
                </c:pt>
              </c:strCache>
            </c:strRef>
          </c:tx>
          <c:spPr>
            <a:solidFill>
              <a:srgbClr val="FFCC6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(факт)</c:v>
                </c:pt>
                <c:pt idx="1">
                  <c:v>2025 (план)</c:v>
                </c:pt>
                <c:pt idx="2">
                  <c:v>2025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35.6</c:v>
                </c:pt>
                <c:pt idx="1">
                  <c:v>20</c:v>
                </c:pt>
                <c:pt idx="2">
                  <c:v>19.899999999999999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1"/>
        <c:gapDepth val="412"/>
        <c:shape val="box"/>
        <c:axId val="76881920"/>
        <c:axId val="76884608"/>
        <c:axId val="0"/>
      </c:bar3DChart>
      <c:catAx>
        <c:axId val="7688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76884608"/>
        <c:crosses val="autoZero"/>
        <c:auto val="1"/>
        <c:lblAlgn val="ctr"/>
        <c:lblOffset val="100"/>
        <c:noMultiLvlLbl val="0"/>
      </c:catAx>
      <c:valAx>
        <c:axId val="7688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ru-RU"/>
          </a:p>
        </c:txPr>
        <c:crossAx val="7688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741059222466399E-2"/>
          <c:y val="0.7459663358268398"/>
          <c:w val="0.98104615413983787"/>
          <c:h val="0.234793609139601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50000"/>
            </a:schemeClr>
          </a:solidFill>
          <a:latin typeface="Bookman Old Style" panose="020506040505050202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Lbls>
            <c:delete val="1"/>
          </c:dLbls>
          <c:val>
            <c:numRef>
              <c:f>Лист1!$E$7:$E$8</c:f>
              <c:numCache>
                <c:formatCode>#,##0</c:formatCode>
                <c:ptCount val="2"/>
                <c:pt idx="0">
                  <c:v>2030</c:v>
                </c:pt>
                <c:pt idx="1">
                  <c:v>790</c:v>
                </c:pt>
              </c:numCache>
            </c:numRef>
          </c:val>
        </c:ser>
        <c:ser>
          <c:idx val="1"/>
          <c:order val="1"/>
          <c:spPr>
            <a:solidFill>
              <a:schemeClr val="tx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prstMaterial="dkEdge">
              <a:bevelT/>
              <a:bevelB/>
            </a:sp3d>
          </c:spPr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Лист1!$F$7:$F$8</c:f>
              <c:numCache>
                <c:formatCode>#,##0</c:formatCode>
                <c:ptCount val="2"/>
                <c:pt idx="0">
                  <c:v>11703</c:v>
                </c:pt>
                <c:pt idx="1">
                  <c:v>15782</c:v>
                </c:pt>
              </c:numCache>
            </c:numRef>
          </c:val>
        </c:ser>
        <c:ser>
          <c:idx val="2"/>
          <c:order val="2"/>
          <c:invertIfNegative val="0"/>
          <c:dPt>
            <c:idx val="0"/>
            <c:invertIfNegative val="0"/>
            <c:bubble3D val="0"/>
            <c:spPr>
              <a:solidFill>
                <a:srgbClr val="628C38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rgbClr val="628C38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Pt>
            <c:idx val="2"/>
            <c:invertIfNegative val="0"/>
            <c:bubble3D val="0"/>
            <c:spPr>
              <a:solidFill>
                <a:srgbClr val="628C38"/>
              </a:solidFill>
              <a:scene3d>
                <a:camera prst="orthographicFront"/>
                <a:lightRig rig="threePt" dir="t"/>
              </a:scene3d>
              <a:sp3d prstMaterial="dkEdge">
                <a:bevelT/>
                <a:bevelB/>
              </a:sp3d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 Black" panose="020B0A040201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Лист1!$G$7:$G$8</c:f>
              <c:numCache>
                <c:formatCode>#,##0</c:formatCode>
                <c:ptCount val="2"/>
                <c:pt idx="0">
                  <c:v>11906</c:v>
                </c:pt>
                <c:pt idx="1">
                  <c:v>15703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7055104"/>
        <c:axId val="77056640"/>
        <c:axId val="0"/>
      </c:bar3DChart>
      <c:catAx>
        <c:axId val="77055104"/>
        <c:scaling>
          <c:orientation val="minMax"/>
        </c:scaling>
        <c:delete val="1"/>
        <c:axPos val="b"/>
        <c:majorTickMark val="out"/>
        <c:minorTickMark val="none"/>
        <c:tickLblPos val="nextTo"/>
        <c:crossAx val="77056640"/>
        <c:crosses val="autoZero"/>
        <c:auto val="1"/>
        <c:lblAlgn val="ctr"/>
        <c:lblOffset val="100"/>
        <c:noMultiLvlLbl val="0"/>
      </c:catAx>
      <c:valAx>
        <c:axId val="770566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77055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42395-AC6C-4F97-AFC8-D13A5FB9484C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ru-RU"/>
        </a:p>
      </dgm:t>
    </dgm:pt>
    <dgm:pt modelId="{58BD5EB4-E525-4F57-9BAE-063466D494D5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Налоговые доходы</a:t>
          </a:r>
        </a:p>
      </dgm:t>
    </dgm:pt>
    <dgm:pt modelId="{C191A289-F858-40F8-AA0B-3BBA71866A3F}" type="parTrans" cxnId="{CA230CC1-B296-4EC8-BA33-16297A82FCB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0FDB4B7D-7FD8-41AD-84AB-8D94FE22E2A9}" type="sibTrans" cxnId="{CA230CC1-B296-4EC8-BA33-16297A82FCB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B8F594C8-CC61-4EDA-BB75-ED62C41E12B0}">
      <dgm:prSet/>
      <dgm:spPr>
        <a:solidFill>
          <a:srgbClr val="FEA194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</a:sp3d>
      </dgm:spPr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Неналоговые доходы </a:t>
          </a:r>
        </a:p>
      </dgm:t>
    </dgm:pt>
    <dgm:pt modelId="{C8E2A84F-94BF-4AB2-A53F-9EFE2F3CFEA0}" type="parTrans" cxnId="{D2F26142-3770-4AAD-BD33-0BB14F0AA08E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9FC9C368-7EE1-4EBF-91E1-D0809C0E0E07}" type="sibTrans" cxnId="{D2F26142-3770-4AAD-BD33-0BB14F0AA08E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8C293EC3-FDEA-40D2-9578-13B95EFE01DF}">
      <dgm:prSet/>
      <dgm:spPr>
        <a:solidFill>
          <a:srgbClr val="92D05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/>
        </a:sp3d>
      </dgm:spPr>
      <dgm:t>
        <a:bodyPr/>
        <a:lstStyle/>
        <a:p>
          <a:r>
            <a:rPr lang="ru-RU" dirty="0">
              <a:latin typeface="Bookman Old Style" panose="02050604050505020204" pitchFamily="18" charset="0"/>
            </a:rPr>
            <a:t>Безвозмездные поступления</a:t>
          </a:r>
        </a:p>
      </dgm:t>
    </dgm:pt>
    <dgm:pt modelId="{A4F57A7E-AED4-443D-B190-ADABCB85B9AC}" type="parTrans" cxnId="{7FB3E4F7-9052-4E94-B869-A244953BBD7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36C627D7-3FAB-4392-AEBB-23CB1CDD3E9F}" type="sibTrans" cxnId="{7FB3E4F7-9052-4E94-B869-A244953BBD7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2E8CD14C-1E21-46AD-BE9B-C78B92512F68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just">
            <a:buFontTx/>
            <a:buNone/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от уплаты налогов, установленных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Налоговым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кодексом Российской Федерации:</a:t>
          </a:r>
        </a:p>
      </dgm:t>
    </dgm:pt>
    <dgm:pt modelId="{3005F5C1-046B-416B-8B12-8D3C44BB417A}" type="parTrans" cxnId="{002A9EA3-9FA5-4CFC-896E-83A3E57574A0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1DAC2F81-7913-44AD-913C-92122F7938CF}" type="sibTrans" cxnId="{002A9EA3-9FA5-4CFC-896E-83A3E57574A0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6AC785CF-4BAF-430F-B129-502C226565FF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sz="1800" i="1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</a:t>
          </a:r>
          <a:r>
            <a: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физических лиц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1D5E52-BC44-4AA8-AA4D-92DE4E396F07}" type="parTrans" cxnId="{1C1CF83C-6CFA-4991-8918-F3D12F431475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03D1F1B3-714C-4C35-9032-3F022AB9C85F}" type="sibTrans" cxnId="{1C1CF83C-6CFA-4991-8918-F3D12F431475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A15D4E4A-3881-4456-8815-204404A41615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sz="1800" i="1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 на совокупный доход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FCB7B5-15DB-4AD4-99D6-2536E9986095}" type="parTrans" cxnId="{C8259CB4-27C7-4D75-B73D-7388FAF4376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3FC1FB2C-4BCA-4784-938F-FCD6DE02EF3E}" type="sibTrans" cxnId="{C8259CB4-27C7-4D75-B73D-7388FAF4376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EFDF3F1B-EB6B-4B7E-B051-4C4DF05CDE7D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sz="1800" i="1" dirty="0">
              <a:latin typeface="Times New Roman" panose="02020603050405020304" pitchFamily="18" charset="0"/>
              <a:cs typeface="Times New Roman" panose="02020603050405020304" pitchFamily="18" charset="0"/>
            </a:rPr>
            <a:t>Акцизы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D615C0-4EDD-4721-B5FF-39EA84DC2162}" type="parTrans" cxnId="{8317E031-6F0D-4D93-8CD1-60D5F8C1D4E1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92E23C16-E8C6-4320-92FB-1B7C57BB83D3}" type="sibTrans" cxnId="{8317E031-6F0D-4D93-8CD1-60D5F8C1D4E1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1C0E74B3-4E01-4551-AAF5-86937C665E41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sz="1800" i="1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AEA8F2-CA24-4776-91DF-95FA60A50E7E}" type="parTrans" cxnId="{77CECDBD-4CC7-4801-AF81-D12355DF639A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894D8660-A627-49AD-B1A1-33A192CEA6F3}" type="sibTrans" cxnId="{77CECDBD-4CC7-4801-AF81-D12355DF639A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D86F7BF4-1771-4AC2-ADC4-645CC30BAC7C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>
            <a:buFontTx/>
            <a:buNone/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C28E0E-27AD-4F3B-9F4B-B804D9989233}" type="parTrans" cxnId="{0BB2F7D1-6C48-4765-8253-EF58082519E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C48F56A2-FB6C-428F-AAB5-D3FA0E043C50}" type="sibTrans" cxnId="{0BB2F7D1-6C48-4765-8253-EF58082519ED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A9ECBD7B-26BD-4F13-BC3B-C5BC97F59AB2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>
            <a:buFontTx/>
            <a:buNone/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2DFAFC-3756-439A-B2AF-4E9A818D4161}" type="parTrans" cxnId="{81981F30-96C1-47CE-A5CC-29658E397871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5CF86B01-28F2-408A-AC1A-F741386033C5}" type="sibTrans" cxnId="{81981F30-96C1-47CE-A5CC-29658E397871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78791E53-6ABE-480D-BF84-997DABAF2FE4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just">
            <a:buFontTx/>
            <a:buNone/>
          </a:pPr>
          <a:r>
            <a:rPr lang="en-US" dirty="0">
              <a:latin typeface="Bookman Old Style" panose="02050604050505020204" pitchFamily="18" charset="0"/>
            </a:rPr>
            <a:t> 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от уплаты пошлин и сборов,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установленных 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законодательством, а также штрафов за нарушение законодательства:</a:t>
          </a:r>
        </a:p>
      </dgm:t>
    </dgm:pt>
    <dgm:pt modelId="{329DD47D-D506-43F1-96D2-3C37CE2EE779}" type="parTrans" cxnId="{26931A98-C06D-4DEB-A660-932083EA6722}">
      <dgm:prSet/>
      <dgm:spPr/>
      <dgm:t>
        <a:bodyPr/>
        <a:lstStyle/>
        <a:p>
          <a:endParaRPr lang="ru-RU"/>
        </a:p>
      </dgm:t>
    </dgm:pt>
    <dgm:pt modelId="{7B3F3CF0-5C90-4063-8D69-F25FAD7C7511}" type="sibTrans" cxnId="{26931A98-C06D-4DEB-A660-932083EA6722}">
      <dgm:prSet/>
      <dgm:spPr/>
      <dgm:t>
        <a:bodyPr/>
        <a:lstStyle/>
        <a:p>
          <a:endParaRPr lang="ru-RU"/>
        </a:p>
      </dgm:t>
    </dgm:pt>
    <dgm:pt modelId="{D262DFB1-E7BB-4D9A-8CF2-A38B96B44F3A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i="1" dirty="0"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 реализации имущества находящегося в муниципальной собственности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B635A6-AD17-43AA-9D1C-EF149078ACD1}" type="parTrans" cxnId="{495E7E8A-429F-4490-AB4B-3CF9D6FBCD0D}">
      <dgm:prSet/>
      <dgm:spPr/>
      <dgm:t>
        <a:bodyPr/>
        <a:lstStyle/>
        <a:p>
          <a:endParaRPr lang="ru-RU"/>
        </a:p>
      </dgm:t>
    </dgm:pt>
    <dgm:pt modelId="{D2718022-B6DB-4243-9CC4-FED5F8E1AC80}" type="sibTrans" cxnId="{495E7E8A-429F-4490-AB4B-3CF9D6FBCD0D}">
      <dgm:prSet/>
      <dgm:spPr/>
      <dgm:t>
        <a:bodyPr/>
        <a:lstStyle/>
        <a:p>
          <a:endParaRPr lang="ru-RU"/>
        </a:p>
      </dgm:t>
    </dgm:pt>
    <dgm:pt modelId="{557F291F-2BFD-4F29-A4EA-8D1FEF67E9C8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i="1" dirty="0">
              <a:latin typeface="Times New Roman" panose="02020603050405020304" pitchFamily="18" charset="0"/>
              <a:cs typeface="Times New Roman" panose="02020603050405020304" pitchFamily="18" charset="0"/>
            </a:rPr>
            <a:t>Плата за негативное воздействие на окружающую среду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A36FED-7735-4B16-AE7D-A28BEB7093DA}" type="parTrans" cxnId="{09F45599-A303-416F-AA45-69E4516CB2A1}">
      <dgm:prSet/>
      <dgm:spPr/>
      <dgm:t>
        <a:bodyPr/>
        <a:lstStyle/>
        <a:p>
          <a:endParaRPr lang="ru-RU"/>
        </a:p>
      </dgm:t>
    </dgm:pt>
    <dgm:pt modelId="{F3E3E99D-AE7E-402F-B46B-9F404C67A24F}" type="sibTrans" cxnId="{09F45599-A303-416F-AA45-69E4516CB2A1}">
      <dgm:prSet/>
      <dgm:spPr/>
      <dgm:t>
        <a:bodyPr/>
        <a:lstStyle/>
        <a:p>
          <a:endParaRPr lang="ru-RU"/>
        </a:p>
      </dgm:t>
    </dgm:pt>
    <dgm:pt modelId="{C4A76C94-8433-4973-94FC-192EBC015DC3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i="1" dirty="0">
              <a:latin typeface="Times New Roman" panose="02020603050405020304" pitchFamily="18" charset="0"/>
              <a:cs typeface="Times New Roman" panose="02020603050405020304" pitchFamily="18" charset="0"/>
            </a:rPr>
            <a:t>Платные услуги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C0B940-31C7-4FFE-8C42-8FC6C0B85307}" type="parTrans" cxnId="{FEE83EE4-4233-4D2A-9BCC-23E4B81C8139}">
      <dgm:prSet/>
      <dgm:spPr/>
      <dgm:t>
        <a:bodyPr/>
        <a:lstStyle/>
        <a:p>
          <a:endParaRPr lang="ru-RU"/>
        </a:p>
      </dgm:t>
    </dgm:pt>
    <dgm:pt modelId="{767D17E4-F101-4739-8C59-E40E1493D8FA}" type="sibTrans" cxnId="{FEE83EE4-4233-4D2A-9BCC-23E4B81C8139}">
      <dgm:prSet/>
      <dgm:spPr/>
      <dgm:t>
        <a:bodyPr/>
        <a:lstStyle/>
        <a:p>
          <a:endParaRPr lang="ru-RU"/>
        </a:p>
      </dgm:t>
    </dgm:pt>
    <dgm:pt modelId="{5CDA1EEC-B93D-4D83-B362-204DE653C807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i="1" dirty="0">
              <a:latin typeface="Times New Roman" panose="02020603050405020304" pitchFamily="18" charset="0"/>
              <a:cs typeface="Times New Roman" panose="02020603050405020304" pitchFamily="18" charset="0"/>
            </a:rPr>
            <a:t>Компенсация затрат государства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4F132C-53A9-4ECC-BF68-E422A3A90BD3}" type="parTrans" cxnId="{72DB2E64-0264-4720-94A0-167DC2FE9FB9}">
      <dgm:prSet/>
      <dgm:spPr/>
      <dgm:t>
        <a:bodyPr/>
        <a:lstStyle/>
        <a:p>
          <a:endParaRPr lang="ru-RU"/>
        </a:p>
      </dgm:t>
    </dgm:pt>
    <dgm:pt modelId="{A9D44DD8-3536-4777-A990-187374D17462}" type="sibTrans" cxnId="{72DB2E64-0264-4720-94A0-167DC2FE9FB9}">
      <dgm:prSet/>
      <dgm:spPr/>
      <dgm:t>
        <a:bodyPr/>
        <a:lstStyle/>
        <a:p>
          <a:endParaRPr lang="ru-RU"/>
        </a:p>
      </dgm:t>
    </dgm:pt>
    <dgm:pt modelId="{9FF3BE8D-6E7C-4E05-87A3-CCB1102AFA03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i="1" dirty="0">
              <a:latin typeface="Times New Roman" panose="02020603050405020304" pitchFamily="18" charset="0"/>
              <a:cs typeface="Times New Roman" panose="02020603050405020304" pitchFamily="18" charset="0"/>
            </a:rPr>
            <a:t>Штрафные санкции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7C9D85-913F-4229-886D-BAE42F512F1E}" type="parTrans" cxnId="{B22FCBFD-8E01-4CA6-870D-0D2E7B830D2D}">
      <dgm:prSet/>
      <dgm:spPr/>
      <dgm:t>
        <a:bodyPr/>
        <a:lstStyle/>
        <a:p>
          <a:endParaRPr lang="ru-RU"/>
        </a:p>
      </dgm:t>
    </dgm:pt>
    <dgm:pt modelId="{9183F4C7-7E72-4F70-9881-328DA0DC152C}" type="sibTrans" cxnId="{B22FCBFD-8E01-4CA6-870D-0D2E7B830D2D}">
      <dgm:prSet/>
      <dgm:spPr/>
      <dgm:t>
        <a:bodyPr/>
        <a:lstStyle/>
        <a:p>
          <a:endParaRPr lang="ru-RU"/>
        </a:p>
      </dgm:t>
    </dgm:pt>
    <dgm:pt modelId="{152C9684-54D1-46F5-AEF3-8370EF1ECEBE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>
            <a:buFontTx/>
            <a:buNone/>
          </a:pP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F3C2D6-F265-4F32-951D-C093FBF503BE}" type="parTrans" cxnId="{D5ABC5AE-A0DE-4215-B753-EF54DCD26EA3}">
      <dgm:prSet/>
      <dgm:spPr/>
      <dgm:t>
        <a:bodyPr/>
        <a:lstStyle/>
        <a:p>
          <a:endParaRPr lang="ru-RU"/>
        </a:p>
      </dgm:t>
    </dgm:pt>
    <dgm:pt modelId="{2EB9587F-423E-41E4-81A0-F18A0E9B5F12}" type="sibTrans" cxnId="{D5ABC5AE-A0DE-4215-B753-EF54DCD26EA3}">
      <dgm:prSet/>
      <dgm:spPr/>
      <dgm:t>
        <a:bodyPr/>
        <a:lstStyle/>
        <a:p>
          <a:endParaRPr lang="ru-RU"/>
        </a:p>
      </dgm:t>
    </dgm:pt>
    <dgm:pt modelId="{C561627C-0932-4DC2-8960-E87C5745A827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just">
            <a:buFontTx/>
            <a:buNone/>
          </a:pPr>
          <a:r>
            <a:rPr lang="ru-RU" sz="1500" dirty="0">
              <a:latin typeface="Bookman Old Style" panose="02050604050505020204" pitchFamily="18" charset="0"/>
            </a:rPr>
            <a:t> 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системы,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организаций, граждан (кроме налоговых и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неналоговых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доходов):</a:t>
          </a:r>
        </a:p>
      </dgm:t>
    </dgm:pt>
    <dgm:pt modelId="{87AF9D28-842E-4550-BD67-3D604AF301A4}" type="parTrans" cxnId="{77C8214F-D2CA-43AC-A006-B1C8D0FAC59F}">
      <dgm:prSet/>
      <dgm:spPr/>
      <dgm:t>
        <a:bodyPr/>
        <a:lstStyle/>
        <a:p>
          <a:endParaRPr lang="ru-RU"/>
        </a:p>
      </dgm:t>
    </dgm:pt>
    <dgm:pt modelId="{7123AF4C-C616-404C-BF13-895F64054690}" type="sibTrans" cxnId="{77C8214F-D2CA-43AC-A006-B1C8D0FAC59F}">
      <dgm:prSet/>
      <dgm:spPr/>
      <dgm:t>
        <a:bodyPr/>
        <a:lstStyle/>
        <a:p>
          <a:endParaRPr lang="ru-RU"/>
        </a:p>
      </dgm:t>
    </dgm:pt>
    <dgm:pt modelId="{80EF0BF4-8B15-472D-88B0-4C30B830BFB4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sz="1800" i="1" dirty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DDD93E-73CF-4D24-9A91-47A1194875FC}" type="parTrans" cxnId="{A2371C45-A9D5-437A-810E-457BDE7F50A2}">
      <dgm:prSet/>
      <dgm:spPr/>
      <dgm:t>
        <a:bodyPr/>
        <a:lstStyle/>
        <a:p>
          <a:endParaRPr lang="ru-RU"/>
        </a:p>
      </dgm:t>
    </dgm:pt>
    <dgm:pt modelId="{D26D0303-4A8C-4624-B0BD-61EE7A8BCB87}" type="sibTrans" cxnId="{A2371C45-A9D5-437A-810E-457BDE7F50A2}">
      <dgm:prSet/>
      <dgm:spPr/>
      <dgm:t>
        <a:bodyPr/>
        <a:lstStyle/>
        <a:p>
          <a:endParaRPr lang="ru-RU"/>
        </a:p>
      </dgm:t>
    </dgm:pt>
    <dgm:pt modelId="{60C6330D-84B1-4816-A7EC-18834E8A0675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623C85-31E3-46BD-89A9-A8D3820A6626}" type="parTrans" cxnId="{69463E44-907D-4277-A122-B2D74778FFD4}">
      <dgm:prSet/>
      <dgm:spPr/>
      <dgm:t>
        <a:bodyPr/>
        <a:lstStyle/>
        <a:p>
          <a:endParaRPr lang="ru-RU"/>
        </a:p>
      </dgm:t>
    </dgm:pt>
    <dgm:pt modelId="{32150981-EA07-497D-81E5-90308647D255}" type="sibTrans" cxnId="{69463E44-907D-4277-A122-B2D74778FFD4}">
      <dgm:prSet/>
      <dgm:spPr/>
      <dgm:t>
        <a:bodyPr/>
        <a:lstStyle/>
        <a:p>
          <a:endParaRPr lang="ru-RU"/>
        </a:p>
      </dgm:t>
    </dgm:pt>
    <dgm:pt modelId="{8B5E8622-1C1E-4023-A2A4-EE0B8FF1004E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sz="1800" i="1" dirty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</a:p>
      </dgm:t>
    </dgm:pt>
    <dgm:pt modelId="{03171E81-5613-4F24-B5D1-9AF867539E53}" type="parTrans" cxnId="{7532B3E8-80DA-4CF6-984B-B00068CAF639}">
      <dgm:prSet/>
      <dgm:spPr/>
      <dgm:t>
        <a:bodyPr/>
        <a:lstStyle/>
        <a:p>
          <a:endParaRPr lang="ru-RU"/>
        </a:p>
      </dgm:t>
    </dgm:pt>
    <dgm:pt modelId="{8F6C14BD-C967-4427-86E6-0EDC0CB2286B}" type="sibTrans" cxnId="{7532B3E8-80DA-4CF6-984B-B00068CAF639}">
      <dgm:prSet/>
      <dgm:spPr/>
      <dgm:t>
        <a:bodyPr/>
        <a:lstStyle/>
        <a:p>
          <a:endParaRPr lang="ru-RU"/>
        </a:p>
      </dgm:t>
    </dgm:pt>
    <dgm:pt modelId="{40D3AAA6-056F-4980-B8A7-DD20D987FF9F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sz="1800" i="1" dirty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</dgm:t>
    </dgm:pt>
    <dgm:pt modelId="{06AC2C39-3434-46C5-9621-39A4979699F5}" type="parTrans" cxnId="{DFD8294F-17B7-4A73-BE62-41830C835B02}">
      <dgm:prSet/>
      <dgm:spPr/>
      <dgm:t>
        <a:bodyPr/>
        <a:lstStyle/>
        <a:p>
          <a:endParaRPr lang="ru-RU"/>
        </a:p>
      </dgm:t>
    </dgm:pt>
    <dgm:pt modelId="{ECE2FB30-37AC-4C3F-BC14-894A1D258F3B}" type="sibTrans" cxnId="{DFD8294F-17B7-4A73-BE62-41830C835B02}">
      <dgm:prSet/>
      <dgm:spPr/>
      <dgm:t>
        <a:bodyPr/>
        <a:lstStyle/>
        <a:p>
          <a:endParaRPr lang="ru-RU"/>
        </a:p>
      </dgm:t>
    </dgm:pt>
    <dgm:pt modelId="{78FA94B9-1E96-4F2A-AF27-FD6BED3DBAFA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sz="1800" i="1" dirty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</dgm:t>
    </dgm:pt>
    <dgm:pt modelId="{2274F7BA-2E72-4212-980A-7C0D5C1644E8}" type="parTrans" cxnId="{689E834B-008B-4E58-AD78-70B1F1EF37BD}">
      <dgm:prSet/>
      <dgm:spPr/>
      <dgm:t>
        <a:bodyPr/>
        <a:lstStyle/>
        <a:p>
          <a:endParaRPr lang="ru-RU"/>
        </a:p>
      </dgm:t>
    </dgm:pt>
    <dgm:pt modelId="{829656AE-3EE5-4F19-98A5-043681578B51}" type="sibTrans" cxnId="{689E834B-008B-4E58-AD78-70B1F1EF37BD}">
      <dgm:prSet/>
      <dgm:spPr/>
      <dgm:t>
        <a:bodyPr/>
        <a:lstStyle/>
        <a:p>
          <a:endParaRPr lang="ru-RU"/>
        </a:p>
      </dgm:t>
    </dgm:pt>
    <dgm:pt modelId="{B76E8E6E-3F1F-4D54-8DCB-300BA6DB53AE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gm:spPr>
      <dgm:t>
        <a:bodyPr/>
        <a:lstStyle/>
        <a:p>
          <a:pPr algn="l"/>
          <a:r>
            <a:rPr lang="ru-RU" sz="18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  <a:r>
            <a:rPr lang="ru-RU" sz="1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</a:t>
          </a:r>
          <a:endParaRPr lang="ru-RU" sz="1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AB4D85-96A6-4620-8010-869A188EBE1F}" type="parTrans" cxnId="{2420CF67-646A-43F6-9414-451E3484F1F3}">
      <dgm:prSet/>
      <dgm:spPr/>
      <dgm:t>
        <a:bodyPr/>
        <a:lstStyle/>
        <a:p>
          <a:endParaRPr lang="ru-RU"/>
        </a:p>
      </dgm:t>
    </dgm:pt>
    <dgm:pt modelId="{F03D1DE0-9DC9-43EA-B431-124F46713D00}" type="sibTrans" cxnId="{2420CF67-646A-43F6-9414-451E3484F1F3}">
      <dgm:prSet/>
      <dgm:spPr/>
      <dgm:t>
        <a:bodyPr/>
        <a:lstStyle/>
        <a:p>
          <a:endParaRPr lang="ru-RU"/>
        </a:p>
      </dgm:t>
    </dgm:pt>
    <dgm:pt modelId="{8EF6E5E0-BB2F-46B3-9F32-8B844D8B38D8}" type="pres">
      <dgm:prSet presAssocID="{A3042395-AC6C-4F97-AFC8-D13A5FB948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559B79-7B6D-4126-AA3F-E35CDAE2868B}" type="pres">
      <dgm:prSet presAssocID="{58BD5EB4-E525-4F57-9BAE-063466D494D5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603D326A-F8DC-4F6D-8F50-0ADF96FEAE75}" type="pres">
      <dgm:prSet presAssocID="{58BD5EB4-E525-4F57-9BAE-063466D494D5}" presName="parTx" presStyleLbl="alignNode1" presStyleIdx="0" presStyleCnt="3" custScaleX="100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151AA-3BF3-40A6-96BF-B66B0F07ED9A}" type="pres">
      <dgm:prSet presAssocID="{58BD5EB4-E525-4F57-9BAE-063466D494D5}" presName="desTx" presStyleLbl="alignAccFollowNode1" presStyleIdx="0" presStyleCnt="3" custScaleX="99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497D9-5AD4-4545-BE00-BD0D648337F3}" type="pres">
      <dgm:prSet presAssocID="{0FDB4B7D-7FD8-41AD-84AB-8D94FE22E2A9}" presName="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673C1F95-0DE8-448E-8B5C-CCC58E8E56BA}" type="pres">
      <dgm:prSet presAssocID="{B8F594C8-CC61-4EDA-BB75-ED62C41E12B0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9BFB59F-7FF8-4145-B4A6-B49E6834F33C}" type="pres">
      <dgm:prSet presAssocID="{B8F594C8-CC61-4EDA-BB75-ED62C41E12B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A03E7-6B95-4EC0-95DD-2CB0524F55CC}" type="pres">
      <dgm:prSet presAssocID="{B8F594C8-CC61-4EDA-BB75-ED62C41E12B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C62BA9-1C7E-4DA8-B887-AAD373CA15CC}" type="pres">
      <dgm:prSet presAssocID="{9FC9C368-7EE1-4EBF-91E1-D0809C0E0E07}" presName="spac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370BB7BA-2D8A-4DC6-A918-8BB7DF4E4EE2}" type="pres">
      <dgm:prSet presAssocID="{8C293EC3-FDEA-40D2-9578-13B95EFE01DF}" presName="composit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D46FDC3D-D6F5-4BAA-BA30-7EA184ED16C4}" type="pres">
      <dgm:prSet presAssocID="{8C293EC3-FDEA-40D2-9578-13B95EFE01D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CE65B-6D9D-47BA-AF92-EF52F4A9AA0A}" type="pres">
      <dgm:prSet presAssocID="{8C293EC3-FDEA-40D2-9578-13B95EFE01D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E487C3-6F3B-4445-8175-60FCBD7091A7}" type="presOf" srcId="{9FF3BE8D-6E7C-4E05-87A3-CCB1102AFA03}" destId="{41EA03E7-6B95-4EC0-95DD-2CB0524F55CC}" srcOrd="0" destOrd="6" presId="urn:microsoft.com/office/officeart/2005/8/layout/hList1"/>
    <dgm:cxn modelId="{CC5DCDE8-E40A-4E2F-B15A-831DF35C082F}" type="presOf" srcId="{8B5E8622-1C1E-4023-A2A4-EE0B8FF1004E}" destId="{E16CE65B-6D9D-47BA-AF92-EF52F4A9AA0A}" srcOrd="0" destOrd="3" presId="urn:microsoft.com/office/officeart/2005/8/layout/hList1"/>
    <dgm:cxn modelId="{689E834B-008B-4E58-AD78-70B1F1EF37BD}" srcId="{8C293EC3-FDEA-40D2-9578-13B95EFE01DF}" destId="{78FA94B9-1E96-4F2A-AF27-FD6BED3DBAFA}" srcOrd="5" destOrd="0" parTransId="{2274F7BA-2E72-4212-980A-7C0D5C1644E8}" sibTransId="{829656AE-3EE5-4F19-98A5-043681578B51}"/>
    <dgm:cxn modelId="{0BB2F7D1-6C48-4765-8253-EF58082519ED}" srcId="{58BD5EB4-E525-4F57-9BAE-063466D494D5}" destId="{D86F7BF4-1771-4AC2-ADC4-645CC30BAC7C}" srcOrd="2" destOrd="0" parTransId="{BAC28E0E-27AD-4F3B-9F4B-B804D9989233}" sibTransId="{C48F56A2-FB6C-428F-AAB5-D3FA0E043C50}"/>
    <dgm:cxn modelId="{FEE83EE4-4233-4D2A-9BCC-23E4B81C8139}" srcId="{B8F594C8-CC61-4EDA-BB75-ED62C41E12B0}" destId="{C4A76C94-8433-4973-94FC-192EBC015DC3}" srcOrd="4" destOrd="0" parTransId="{3DC0B940-31C7-4FFE-8C42-8FC6C0B85307}" sibTransId="{767D17E4-F101-4739-8C59-E40E1493D8FA}"/>
    <dgm:cxn modelId="{973EA363-AA8E-49FD-A266-932D4CEE3A37}" type="presOf" srcId="{D86F7BF4-1771-4AC2-ADC4-645CC30BAC7C}" destId="{C25151AA-3BF3-40A6-96BF-B66B0F07ED9A}" srcOrd="0" destOrd="2" presId="urn:microsoft.com/office/officeart/2005/8/layout/hList1"/>
    <dgm:cxn modelId="{1C1CF83C-6CFA-4991-8918-F3D12F431475}" srcId="{58BD5EB4-E525-4F57-9BAE-063466D494D5}" destId="{6AC785CF-4BAF-430F-B129-502C226565FF}" srcOrd="3" destOrd="0" parTransId="{9A1D5E52-BC44-4AA8-AA4D-92DE4E396F07}" sibTransId="{03D1F1B3-714C-4C35-9032-3F022AB9C85F}"/>
    <dgm:cxn modelId="{E44A67EE-2871-490D-8A95-2B5D0F68C6C7}" type="presOf" srcId="{C4A76C94-8433-4973-94FC-192EBC015DC3}" destId="{41EA03E7-6B95-4EC0-95DD-2CB0524F55CC}" srcOrd="0" destOrd="4" presId="urn:microsoft.com/office/officeart/2005/8/layout/hList1"/>
    <dgm:cxn modelId="{F8B50C72-6C97-4E36-8B17-2E10D777B196}" type="presOf" srcId="{78FA94B9-1E96-4F2A-AF27-FD6BED3DBAFA}" destId="{E16CE65B-6D9D-47BA-AF92-EF52F4A9AA0A}" srcOrd="0" destOrd="5" presId="urn:microsoft.com/office/officeart/2005/8/layout/hList1"/>
    <dgm:cxn modelId="{40028F53-0AEA-4CA7-9C5D-E755228C46DA}" type="presOf" srcId="{B8F594C8-CC61-4EDA-BB75-ED62C41E12B0}" destId="{B9BFB59F-7FF8-4145-B4A6-B49E6834F33C}" srcOrd="0" destOrd="0" presId="urn:microsoft.com/office/officeart/2005/8/layout/hList1"/>
    <dgm:cxn modelId="{26931A98-C06D-4DEB-A660-932083EA6722}" srcId="{B8F594C8-CC61-4EDA-BB75-ED62C41E12B0}" destId="{78791E53-6ABE-480D-BF84-997DABAF2FE4}" srcOrd="0" destOrd="0" parTransId="{329DD47D-D506-43F1-96D2-3C37CE2EE779}" sibTransId="{7B3F3CF0-5C90-4063-8D69-F25FAD7C7511}"/>
    <dgm:cxn modelId="{DFD8294F-17B7-4A73-BE62-41830C835B02}" srcId="{8C293EC3-FDEA-40D2-9578-13B95EFE01DF}" destId="{40D3AAA6-056F-4980-B8A7-DD20D987FF9F}" srcOrd="4" destOrd="0" parTransId="{06AC2C39-3434-46C5-9621-39A4979699F5}" sibTransId="{ECE2FB30-37AC-4C3F-BC14-894A1D258F3B}"/>
    <dgm:cxn modelId="{69463E44-907D-4277-A122-B2D74778FFD4}" srcId="{8C293EC3-FDEA-40D2-9578-13B95EFE01DF}" destId="{60C6330D-84B1-4816-A7EC-18834E8A0675}" srcOrd="1" destOrd="0" parTransId="{05623C85-31E3-46BD-89A9-A8D3820A6626}" sibTransId="{32150981-EA07-497D-81E5-90308647D255}"/>
    <dgm:cxn modelId="{3D09FE0F-E681-4C53-8EAC-507EB43F1A9D}" type="presOf" srcId="{60C6330D-84B1-4816-A7EC-18834E8A0675}" destId="{E16CE65B-6D9D-47BA-AF92-EF52F4A9AA0A}" srcOrd="0" destOrd="1" presId="urn:microsoft.com/office/officeart/2005/8/layout/hList1"/>
    <dgm:cxn modelId="{81981F30-96C1-47CE-A5CC-29658E397871}" srcId="{58BD5EB4-E525-4F57-9BAE-063466D494D5}" destId="{A9ECBD7B-26BD-4F13-BC3B-C5BC97F59AB2}" srcOrd="1" destOrd="0" parTransId="{882DFAFC-3756-439A-B2AF-4E9A818D4161}" sibTransId="{5CF86B01-28F2-408A-AC1A-F741386033C5}"/>
    <dgm:cxn modelId="{09F45599-A303-416F-AA45-69E4516CB2A1}" srcId="{B8F594C8-CC61-4EDA-BB75-ED62C41E12B0}" destId="{557F291F-2BFD-4F29-A4EA-8D1FEF67E9C8}" srcOrd="3" destOrd="0" parTransId="{90A36FED-7735-4B16-AE7D-A28BEB7093DA}" sibTransId="{F3E3E99D-AE7E-402F-B46B-9F404C67A24F}"/>
    <dgm:cxn modelId="{8317E031-6F0D-4D93-8CD1-60D5F8C1D4E1}" srcId="{58BD5EB4-E525-4F57-9BAE-063466D494D5}" destId="{EFDF3F1B-EB6B-4B7E-B051-4C4DF05CDE7D}" srcOrd="5" destOrd="0" parTransId="{72D615C0-4EDD-4721-B5FF-39EA84DC2162}" sibTransId="{92E23C16-E8C6-4320-92FB-1B7C57BB83D3}"/>
    <dgm:cxn modelId="{E57072FA-F054-4730-9C1C-52243C143B33}" type="presOf" srcId="{557F291F-2BFD-4F29-A4EA-8D1FEF67E9C8}" destId="{41EA03E7-6B95-4EC0-95DD-2CB0524F55CC}" srcOrd="0" destOrd="3" presId="urn:microsoft.com/office/officeart/2005/8/layout/hList1"/>
    <dgm:cxn modelId="{7532B3E8-80DA-4CF6-984B-B00068CAF639}" srcId="{8C293EC3-FDEA-40D2-9578-13B95EFE01DF}" destId="{8B5E8622-1C1E-4023-A2A4-EE0B8FF1004E}" srcOrd="3" destOrd="0" parTransId="{03171E81-5613-4F24-B5D1-9AF867539E53}" sibTransId="{8F6C14BD-C967-4427-86E6-0EDC0CB2286B}"/>
    <dgm:cxn modelId="{28EA0728-D865-4CC6-99EC-77CD008C0A14}" type="presOf" srcId="{80EF0BF4-8B15-472D-88B0-4C30B830BFB4}" destId="{E16CE65B-6D9D-47BA-AF92-EF52F4A9AA0A}" srcOrd="0" destOrd="2" presId="urn:microsoft.com/office/officeart/2005/8/layout/hList1"/>
    <dgm:cxn modelId="{3D90A761-7E4F-4AFB-8604-B0E0A9B6ACF7}" type="presOf" srcId="{A9ECBD7B-26BD-4F13-BC3B-C5BC97F59AB2}" destId="{C25151AA-3BF3-40A6-96BF-B66B0F07ED9A}" srcOrd="0" destOrd="1" presId="urn:microsoft.com/office/officeart/2005/8/layout/hList1"/>
    <dgm:cxn modelId="{A8A645AA-B321-4463-ACA6-BF9942986E6E}" type="presOf" srcId="{5CDA1EEC-B93D-4D83-B362-204DE653C807}" destId="{41EA03E7-6B95-4EC0-95DD-2CB0524F55CC}" srcOrd="0" destOrd="5" presId="urn:microsoft.com/office/officeart/2005/8/layout/hList1"/>
    <dgm:cxn modelId="{D2F26142-3770-4AAD-BD33-0BB14F0AA08E}" srcId="{A3042395-AC6C-4F97-AFC8-D13A5FB9484C}" destId="{B8F594C8-CC61-4EDA-BB75-ED62C41E12B0}" srcOrd="1" destOrd="0" parTransId="{C8E2A84F-94BF-4AB2-A53F-9EFE2F3CFEA0}" sibTransId="{9FC9C368-7EE1-4EBF-91E1-D0809C0E0E07}"/>
    <dgm:cxn modelId="{689FE3EC-92EC-465E-9809-D6F409AA5A51}" type="presOf" srcId="{D262DFB1-E7BB-4D9A-8CF2-A38B96B44F3A}" destId="{41EA03E7-6B95-4EC0-95DD-2CB0524F55CC}" srcOrd="0" destOrd="2" presId="urn:microsoft.com/office/officeart/2005/8/layout/hList1"/>
    <dgm:cxn modelId="{067BE224-AF4D-4DAE-9280-EFEAB8621527}" type="presOf" srcId="{A15D4E4A-3881-4456-8815-204404A41615}" destId="{C25151AA-3BF3-40A6-96BF-B66B0F07ED9A}" srcOrd="0" destOrd="4" presId="urn:microsoft.com/office/officeart/2005/8/layout/hList1"/>
    <dgm:cxn modelId="{CA230CC1-B296-4EC8-BA33-16297A82FCBD}" srcId="{A3042395-AC6C-4F97-AFC8-D13A5FB9484C}" destId="{58BD5EB4-E525-4F57-9BAE-063466D494D5}" srcOrd="0" destOrd="0" parTransId="{C191A289-F858-40F8-AA0B-3BBA71866A3F}" sibTransId="{0FDB4B7D-7FD8-41AD-84AB-8D94FE22E2A9}"/>
    <dgm:cxn modelId="{8A64F50C-4CCD-49F9-8EDC-477B0E19B725}" type="presOf" srcId="{1C0E74B3-4E01-4551-AAF5-86937C665E41}" destId="{C25151AA-3BF3-40A6-96BF-B66B0F07ED9A}" srcOrd="0" destOrd="6" presId="urn:microsoft.com/office/officeart/2005/8/layout/hList1"/>
    <dgm:cxn modelId="{25B4CE89-2B97-483E-9F79-2E9FF0A7ABBF}" type="presOf" srcId="{152C9684-54D1-46F5-AEF3-8370EF1ECEBE}" destId="{41EA03E7-6B95-4EC0-95DD-2CB0524F55CC}" srcOrd="0" destOrd="1" presId="urn:microsoft.com/office/officeart/2005/8/layout/hList1"/>
    <dgm:cxn modelId="{F5FC1EFE-28C7-49C5-960C-6B8BBE45EC50}" type="presOf" srcId="{2E8CD14C-1E21-46AD-BE9B-C78B92512F68}" destId="{C25151AA-3BF3-40A6-96BF-B66B0F07ED9A}" srcOrd="0" destOrd="0" presId="urn:microsoft.com/office/officeart/2005/8/layout/hList1"/>
    <dgm:cxn modelId="{080F8F37-276F-4830-96D0-4D86A0C1133B}" type="presOf" srcId="{6AC785CF-4BAF-430F-B129-502C226565FF}" destId="{C25151AA-3BF3-40A6-96BF-B66B0F07ED9A}" srcOrd="0" destOrd="3" presId="urn:microsoft.com/office/officeart/2005/8/layout/hList1"/>
    <dgm:cxn modelId="{9D75152E-D571-406B-9B80-25A7F6642F04}" type="presOf" srcId="{40D3AAA6-056F-4980-B8A7-DD20D987FF9F}" destId="{E16CE65B-6D9D-47BA-AF92-EF52F4A9AA0A}" srcOrd="0" destOrd="4" presId="urn:microsoft.com/office/officeart/2005/8/layout/hList1"/>
    <dgm:cxn modelId="{2420CF67-646A-43F6-9414-451E3484F1F3}" srcId="{8C293EC3-FDEA-40D2-9578-13B95EFE01DF}" destId="{B76E8E6E-3F1F-4D54-8DCB-300BA6DB53AE}" srcOrd="6" destOrd="0" parTransId="{89AB4D85-96A6-4620-8010-869A188EBE1F}" sibTransId="{F03D1DE0-9DC9-43EA-B431-124F46713D00}"/>
    <dgm:cxn modelId="{5D3E0353-C752-4DB9-A5B0-6FC77319CC37}" type="presOf" srcId="{C561627C-0932-4DC2-8960-E87C5745A827}" destId="{E16CE65B-6D9D-47BA-AF92-EF52F4A9AA0A}" srcOrd="0" destOrd="0" presId="urn:microsoft.com/office/officeart/2005/8/layout/hList1"/>
    <dgm:cxn modelId="{A2371C45-A9D5-437A-810E-457BDE7F50A2}" srcId="{8C293EC3-FDEA-40D2-9578-13B95EFE01DF}" destId="{80EF0BF4-8B15-472D-88B0-4C30B830BFB4}" srcOrd="2" destOrd="0" parTransId="{94DDD93E-73CF-4D24-9A91-47A1194875FC}" sibTransId="{D26D0303-4A8C-4624-B0BD-61EE7A8BCB87}"/>
    <dgm:cxn modelId="{F65D9214-4DBC-41C8-B1E4-4AFED4200666}" type="presOf" srcId="{B76E8E6E-3F1F-4D54-8DCB-300BA6DB53AE}" destId="{E16CE65B-6D9D-47BA-AF92-EF52F4A9AA0A}" srcOrd="0" destOrd="6" presId="urn:microsoft.com/office/officeart/2005/8/layout/hList1"/>
    <dgm:cxn modelId="{72DB2E64-0264-4720-94A0-167DC2FE9FB9}" srcId="{B8F594C8-CC61-4EDA-BB75-ED62C41E12B0}" destId="{5CDA1EEC-B93D-4D83-B362-204DE653C807}" srcOrd="5" destOrd="0" parTransId="{B74F132C-53A9-4ECC-BF68-E422A3A90BD3}" sibTransId="{A9D44DD8-3536-4777-A990-187374D17462}"/>
    <dgm:cxn modelId="{60DC5142-61EF-43E6-9AAD-B56BE0B7AEFA}" type="presOf" srcId="{EFDF3F1B-EB6B-4B7E-B051-4C4DF05CDE7D}" destId="{C25151AA-3BF3-40A6-96BF-B66B0F07ED9A}" srcOrd="0" destOrd="5" presId="urn:microsoft.com/office/officeart/2005/8/layout/hList1"/>
    <dgm:cxn modelId="{77CECDBD-4CC7-4801-AF81-D12355DF639A}" srcId="{58BD5EB4-E525-4F57-9BAE-063466D494D5}" destId="{1C0E74B3-4E01-4551-AAF5-86937C665E41}" srcOrd="6" destOrd="0" parTransId="{2DAEA8F2-CA24-4776-91DF-95FA60A50E7E}" sibTransId="{894D8660-A627-49AD-B1A1-33A192CEA6F3}"/>
    <dgm:cxn modelId="{002A9EA3-9FA5-4CFC-896E-83A3E57574A0}" srcId="{58BD5EB4-E525-4F57-9BAE-063466D494D5}" destId="{2E8CD14C-1E21-46AD-BE9B-C78B92512F68}" srcOrd="0" destOrd="0" parTransId="{3005F5C1-046B-416B-8B12-8D3C44BB417A}" sibTransId="{1DAC2F81-7913-44AD-913C-92122F7938CF}"/>
    <dgm:cxn modelId="{77C8214F-D2CA-43AC-A006-B1C8D0FAC59F}" srcId="{8C293EC3-FDEA-40D2-9578-13B95EFE01DF}" destId="{C561627C-0932-4DC2-8960-E87C5745A827}" srcOrd="0" destOrd="0" parTransId="{87AF9D28-842E-4550-BD67-3D604AF301A4}" sibTransId="{7123AF4C-C616-404C-BF13-895F64054690}"/>
    <dgm:cxn modelId="{B3D2A4A7-3FD7-4A9E-9781-3C689192958D}" type="presOf" srcId="{8C293EC3-FDEA-40D2-9578-13B95EFE01DF}" destId="{D46FDC3D-D6F5-4BAA-BA30-7EA184ED16C4}" srcOrd="0" destOrd="0" presId="urn:microsoft.com/office/officeart/2005/8/layout/hList1"/>
    <dgm:cxn modelId="{495E7E8A-429F-4490-AB4B-3CF9D6FBCD0D}" srcId="{B8F594C8-CC61-4EDA-BB75-ED62C41E12B0}" destId="{D262DFB1-E7BB-4D9A-8CF2-A38B96B44F3A}" srcOrd="2" destOrd="0" parTransId="{C1B635A6-AD17-43AA-9D1C-EF149078ACD1}" sibTransId="{D2718022-B6DB-4243-9CC4-FED5F8E1AC80}"/>
    <dgm:cxn modelId="{5AAEC693-C642-4601-B3EB-6F379F399BCC}" type="presOf" srcId="{A3042395-AC6C-4F97-AFC8-D13A5FB9484C}" destId="{8EF6E5E0-BB2F-46B3-9F32-8B844D8B38D8}" srcOrd="0" destOrd="0" presId="urn:microsoft.com/office/officeart/2005/8/layout/hList1"/>
    <dgm:cxn modelId="{7FB3E4F7-9052-4E94-B869-A244953BBD7D}" srcId="{A3042395-AC6C-4F97-AFC8-D13A5FB9484C}" destId="{8C293EC3-FDEA-40D2-9578-13B95EFE01DF}" srcOrd="2" destOrd="0" parTransId="{A4F57A7E-AED4-443D-B190-ADABCB85B9AC}" sibTransId="{36C627D7-3FAB-4392-AEBB-23CB1CDD3E9F}"/>
    <dgm:cxn modelId="{B22FCBFD-8E01-4CA6-870D-0D2E7B830D2D}" srcId="{B8F594C8-CC61-4EDA-BB75-ED62C41E12B0}" destId="{9FF3BE8D-6E7C-4E05-87A3-CCB1102AFA03}" srcOrd="6" destOrd="0" parTransId="{587C9D85-913F-4229-886D-BAE42F512F1E}" sibTransId="{9183F4C7-7E72-4F70-9881-328DA0DC152C}"/>
    <dgm:cxn modelId="{C8259CB4-27C7-4D75-B73D-7388FAF4376D}" srcId="{58BD5EB4-E525-4F57-9BAE-063466D494D5}" destId="{A15D4E4A-3881-4456-8815-204404A41615}" srcOrd="4" destOrd="0" parTransId="{A0FCB7B5-15DB-4AD4-99D6-2536E9986095}" sibTransId="{3FC1FB2C-4BCA-4784-938F-FCD6DE02EF3E}"/>
    <dgm:cxn modelId="{FE8FB22C-6D57-4CF6-AAAD-688E360B1099}" type="presOf" srcId="{58BD5EB4-E525-4F57-9BAE-063466D494D5}" destId="{603D326A-F8DC-4F6D-8F50-0ADF96FEAE75}" srcOrd="0" destOrd="0" presId="urn:microsoft.com/office/officeart/2005/8/layout/hList1"/>
    <dgm:cxn modelId="{83FC0EC9-DD07-49B8-AEF6-1ECF5584F38E}" type="presOf" srcId="{78791E53-6ABE-480D-BF84-997DABAF2FE4}" destId="{41EA03E7-6B95-4EC0-95DD-2CB0524F55CC}" srcOrd="0" destOrd="0" presId="urn:microsoft.com/office/officeart/2005/8/layout/hList1"/>
    <dgm:cxn modelId="{D5ABC5AE-A0DE-4215-B753-EF54DCD26EA3}" srcId="{B8F594C8-CC61-4EDA-BB75-ED62C41E12B0}" destId="{152C9684-54D1-46F5-AEF3-8370EF1ECEBE}" srcOrd="1" destOrd="0" parTransId="{8AF3C2D6-F265-4F32-951D-C093FBF503BE}" sibTransId="{2EB9587F-423E-41E4-81A0-F18A0E9B5F12}"/>
    <dgm:cxn modelId="{A837FEC5-668F-4C8F-AAFE-8A0B8B3343A1}" type="presParOf" srcId="{8EF6E5E0-BB2F-46B3-9F32-8B844D8B38D8}" destId="{57559B79-7B6D-4126-AA3F-E35CDAE2868B}" srcOrd="0" destOrd="0" presId="urn:microsoft.com/office/officeart/2005/8/layout/hList1"/>
    <dgm:cxn modelId="{8B6F464A-652C-402C-8D75-3D749392DD38}" type="presParOf" srcId="{57559B79-7B6D-4126-AA3F-E35CDAE2868B}" destId="{603D326A-F8DC-4F6D-8F50-0ADF96FEAE75}" srcOrd="0" destOrd="0" presId="urn:microsoft.com/office/officeart/2005/8/layout/hList1"/>
    <dgm:cxn modelId="{5DFBE71F-41B5-456B-8881-B6A411E8AC7F}" type="presParOf" srcId="{57559B79-7B6D-4126-AA3F-E35CDAE2868B}" destId="{C25151AA-3BF3-40A6-96BF-B66B0F07ED9A}" srcOrd="1" destOrd="0" presId="urn:microsoft.com/office/officeart/2005/8/layout/hList1"/>
    <dgm:cxn modelId="{88661265-672F-49DF-864E-21780D06725F}" type="presParOf" srcId="{8EF6E5E0-BB2F-46B3-9F32-8B844D8B38D8}" destId="{6DC497D9-5AD4-4545-BE00-BD0D648337F3}" srcOrd="1" destOrd="0" presId="urn:microsoft.com/office/officeart/2005/8/layout/hList1"/>
    <dgm:cxn modelId="{2DC806CC-9136-402B-8F62-4E22322868F0}" type="presParOf" srcId="{8EF6E5E0-BB2F-46B3-9F32-8B844D8B38D8}" destId="{673C1F95-0DE8-448E-8B5C-CCC58E8E56BA}" srcOrd="2" destOrd="0" presId="urn:microsoft.com/office/officeart/2005/8/layout/hList1"/>
    <dgm:cxn modelId="{9ABB712C-3C6A-4448-8C12-F0897B8D4C14}" type="presParOf" srcId="{673C1F95-0DE8-448E-8B5C-CCC58E8E56BA}" destId="{B9BFB59F-7FF8-4145-B4A6-B49E6834F33C}" srcOrd="0" destOrd="0" presId="urn:microsoft.com/office/officeart/2005/8/layout/hList1"/>
    <dgm:cxn modelId="{354688B0-6D31-4C41-8036-AA9E0356ED88}" type="presParOf" srcId="{673C1F95-0DE8-448E-8B5C-CCC58E8E56BA}" destId="{41EA03E7-6B95-4EC0-95DD-2CB0524F55CC}" srcOrd="1" destOrd="0" presId="urn:microsoft.com/office/officeart/2005/8/layout/hList1"/>
    <dgm:cxn modelId="{70C57DAC-D8B3-478F-97E1-EBB95F657F73}" type="presParOf" srcId="{8EF6E5E0-BB2F-46B3-9F32-8B844D8B38D8}" destId="{BBC62BA9-1C7E-4DA8-B887-AAD373CA15CC}" srcOrd="3" destOrd="0" presId="urn:microsoft.com/office/officeart/2005/8/layout/hList1"/>
    <dgm:cxn modelId="{5BFAD269-1E69-4733-BCA2-C02E967B08C2}" type="presParOf" srcId="{8EF6E5E0-BB2F-46B3-9F32-8B844D8B38D8}" destId="{370BB7BA-2D8A-4DC6-A918-8BB7DF4E4EE2}" srcOrd="4" destOrd="0" presId="urn:microsoft.com/office/officeart/2005/8/layout/hList1"/>
    <dgm:cxn modelId="{4E9582A1-F70A-4040-A4A1-2A9CED9B97BE}" type="presParOf" srcId="{370BB7BA-2D8A-4DC6-A918-8BB7DF4E4EE2}" destId="{D46FDC3D-D6F5-4BAA-BA30-7EA184ED16C4}" srcOrd="0" destOrd="0" presId="urn:microsoft.com/office/officeart/2005/8/layout/hList1"/>
    <dgm:cxn modelId="{0C42CE0F-E6FC-4D26-8AE4-9DD85F7AFE52}" type="presParOf" srcId="{370BB7BA-2D8A-4DC6-A918-8BB7DF4E4EE2}" destId="{E16CE65B-6D9D-47BA-AF92-EF52F4A9AA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D26D6F-7D0D-4EA2-A119-18844AF992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481528-A1C1-4239-976B-39DA1900B791}">
      <dgm:prSet phldrT="[Текст]" custT="1"/>
      <dgm:spPr/>
      <dgm:t>
        <a:bodyPr/>
        <a:lstStyle/>
        <a:p>
          <a:r>
            <a:rPr lang="ru-RU" sz="2400" b="1" u="sng" kern="12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Дотация</a:t>
          </a:r>
        </a:p>
      </dgm:t>
    </dgm:pt>
    <dgm:pt modelId="{68D92771-3531-4918-A6C0-885A20CB214E}" type="parTrans" cxnId="{3F2B8A5D-8D2D-4F71-8D05-45A3793433C5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128CEDEE-D353-4056-A535-5BB9273F0819}" type="sibTrans" cxnId="{3F2B8A5D-8D2D-4F71-8D05-45A3793433C5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DF803A55-E054-4D71-A3D8-4727FC4D7ECE}">
      <dgm:prSet phldrT="[Текст]" custT="1"/>
      <dgm:spPr/>
      <dgm:t>
        <a:bodyPr/>
        <a:lstStyle/>
        <a:p>
          <a:pPr algn="just"/>
          <a:r>
            <a:rPr lang="ru-RU" altLang="ru-RU" sz="1600" kern="12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rPr>
            <a:t>–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денежные средства, предоставляемые на безвозмездной и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безвозвратной основе без установления направлений и (или) условий их использования</a:t>
          </a:r>
        </a:p>
      </dgm:t>
    </dgm:pt>
    <dgm:pt modelId="{348A8317-9094-487C-ADEC-9CA06B8C1F23}" type="parTrans" cxnId="{785F8B9B-1EC4-488F-85E4-3625CFD757CE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F3B0256C-4FF8-4B4D-81C2-6D599D687973}" type="sibTrans" cxnId="{785F8B9B-1EC4-488F-85E4-3625CFD757CE}">
      <dgm:prSet/>
      <dgm:spPr/>
      <dgm:t>
        <a:bodyPr/>
        <a:lstStyle/>
        <a:p>
          <a:endParaRPr lang="ru-RU">
            <a:latin typeface="Bookman Old Style" panose="02050604050505020204" pitchFamily="18" charset="0"/>
          </a:endParaRPr>
        </a:p>
      </dgm:t>
    </dgm:pt>
    <dgm:pt modelId="{46D166BB-3166-4986-9A54-51672E19F855}">
      <dgm:prSet phldrT="[Текст]" custT="1"/>
      <dgm:spPr/>
      <dgm:t>
        <a:bodyPr/>
        <a:lstStyle/>
        <a:p>
          <a:r>
            <a:rPr lang="ru-RU" sz="2400" b="1" u="sng" kern="12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Субсидия</a:t>
          </a:r>
        </a:p>
      </dgm:t>
    </dgm:pt>
    <dgm:pt modelId="{D8E2948D-22F5-450B-80F5-5F6408631116}" type="parTrans" cxnId="{BB90F10F-6654-406B-A091-6F98BC82FB1F}">
      <dgm:prSet/>
      <dgm:spPr/>
      <dgm:t>
        <a:bodyPr/>
        <a:lstStyle/>
        <a:p>
          <a:endParaRPr lang="ru-RU"/>
        </a:p>
      </dgm:t>
    </dgm:pt>
    <dgm:pt modelId="{298753FC-B1C7-4905-BEFE-1B15A3A47B5B}" type="sibTrans" cxnId="{BB90F10F-6654-406B-A091-6F98BC82FB1F}">
      <dgm:prSet/>
      <dgm:spPr/>
      <dgm:t>
        <a:bodyPr/>
        <a:lstStyle/>
        <a:p>
          <a:endParaRPr lang="ru-RU"/>
        </a:p>
      </dgm:t>
    </dgm:pt>
    <dgm:pt modelId="{FBA3D7DE-6000-4AE7-AA32-0ECEEF15218A}">
      <dgm:prSet phldrT="[Текст]" custT="1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денежные средства, предоставляемые в  целях софинансирования расходных обязательств нижестоящего бюджета</a:t>
          </a:r>
        </a:p>
      </dgm:t>
    </dgm:pt>
    <dgm:pt modelId="{3E527D89-676E-4996-B896-8B6D92546BBC}" type="parTrans" cxnId="{A5DE881E-4FB2-4501-9632-6B6987029C16}">
      <dgm:prSet/>
      <dgm:spPr/>
      <dgm:t>
        <a:bodyPr/>
        <a:lstStyle/>
        <a:p>
          <a:endParaRPr lang="ru-RU"/>
        </a:p>
      </dgm:t>
    </dgm:pt>
    <dgm:pt modelId="{2FD1E83F-2037-4CF9-AE91-BF23D66008C3}" type="sibTrans" cxnId="{A5DE881E-4FB2-4501-9632-6B6987029C16}">
      <dgm:prSet/>
      <dgm:spPr/>
      <dgm:t>
        <a:bodyPr/>
        <a:lstStyle/>
        <a:p>
          <a:endParaRPr lang="ru-RU"/>
        </a:p>
      </dgm:t>
    </dgm:pt>
    <dgm:pt modelId="{18BC5885-573B-4EAE-B568-0FBF601D6DD5}">
      <dgm:prSet phldrT="[Текст]" custT="1"/>
      <dgm:spPr/>
      <dgm:t>
        <a:bodyPr/>
        <a:lstStyle/>
        <a:p>
          <a:r>
            <a:rPr lang="ru-RU" sz="2400" b="1" u="sng" kern="12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Субвенция</a:t>
          </a:r>
        </a:p>
      </dgm:t>
    </dgm:pt>
    <dgm:pt modelId="{614084FA-4484-4849-A28A-81C89B3C2A0C}" type="parTrans" cxnId="{81CF91AB-0D70-4565-8320-4C652CEBE43B}">
      <dgm:prSet/>
      <dgm:spPr/>
      <dgm:t>
        <a:bodyPr/>
        <a:lstStyle/>
        <a:p>
          <a:endParaRPr lang="ru-RU"/>
        </a:p>
      </dgm:t>
    </dgm:pt>
    <dgm:pt modelId="{A6DAD045-5696-4D84-B8DF-B2A988A6D269}" type="sibTrans" cxnId="{81CF91AB-0D70-4565-8320-4C652CEBE43B}">
      <dgm:prSet/>
      <dgm:spPr/>
      <dgm:t>
        <a:bodyPr/>
        <a:lstStyle/>
        <a:p>
          <a:endParaRPr lang="ru-RU"/>
        </a:p>
      </dgm:t>
    </dgm:pt>
    <dgm:pt modelId="{8FB4BEE5-0271-42B5-8890-17BE9975A9E4}">
      <dgm:prSet phldrT="[Текст]" custT="1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денежные средства,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предоставляемые </a:t>
          </a: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на </a:t>
          </a: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выполнение отдельных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переданных полномочий государственных органов власти</a:t>
          </a:r>
        </a:p>
      </dgm:t>
    </dgm:pt>
    <dgm:pt modelId="{695419D4-166D-4F3D-92C5-C83EFCF7644E}" type="parTrans" cxnId="{1EC954E4-0C9F-4A0B-95FA-39126186AB69}">
      <dgm:prSet/>
      <dgm:spPr/>
      <dgm:t>
        <a:bodyPr/>
        <a:lstStyle/>
        <a:p>
          <a:endParaRPr lang="ru-RU"/>
        </a:p>
      </dgm:t>
    </dgm:pt>
    <dgm:pt modelId="{7FE162A7-78F5-437B-AD73-46A768F142DA}" type="sibTrans" cxnId="{1EC954E4-0C9F-4A0B-95FA-39126186AB69}">
      <dgm:prSet/>
      <dgm:spPr/>
      <dgm:t>
        <a:bodyPr/>
        <a:lstStyle/>
        <a:p>
          <a:endParaRPr lang="ru-RU"/>
        </a:p>
      </dgm:t>
    </dgm:pt>
    <dgm:pt modelId="{4B1DB8FC-D902-408C-8431-3FC6DE716847}">
      <dgm:prSet phldrT="[Текст]" custT="1"/>
      <dgm:spPr/>
      <dgm:t>
        <a:bodyPr/>
        <a:lstStyle/>
        <a:p>
          <a:r>
            <a:rPr lang="ru-RU" sz="2000" b="1" u="sng" kern="12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Иные </a:t>
          </a:r>
          <a:r>
            <a:rPr lang="ru-RU" sz="2000" b="1" u="sng" kern="1200" dirty="0" smtClean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межбюджетные </a:t>
          </a:r>
          <a:r>
            <a:rPr lang="ru-RU" sz="2000" b="1" u="sng" kern="12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трансферты</a:t>
          </a:r>
        </a:p>
      </dgm:t>
    </dgm:pt>
    <dgm:pt modelId="{B2390AF7-7788-4099-9523-08D4449EBCD8}" type="parTrans" cxnId="{1230CA2F-070A-4583-8817-7775314A7ED5}">
      <dgm:prSet/>
      <dgm:spPr/>
      <dgm:t>
        <a:bodyPr/>
        <a:lstStyle/>
        <a:p>
          <a:endParaRPr lang="ru-RU"/>
        </a:p>
      </dgm:t>
    </dgm:pt>
    <dgm:pt modelId="{89758C9D-1C51-4A96-A22B-496F8DE10B5F}" type="sibTrans" cxnId="{1230CA2F-070A-4583-8817-7775314A7ED5}">
      <dgm:prSet/>
      <dgm:spPr/>
      <dgm:t>
        <a:bodyPr/>
        <a:lstStyle/>
        <a:p>
          <a:endParaRPr lang="ru-RU"/>
        </a:p>
      </dgm:t>
    </dgm:pt>
    <dgm:pt modelId="{4FD1DA82-A4A7-4180-95B4-9AF071990D1B}">
      <dgm:prSet phldrT="[Текст]" custT="1"/>
      <dgm:spPr/>
      <dgm:t>
        <a:bodyPr/>
        <a:lstStyle/>
        <a:p>
          <a:pPr algn="just">
            <a:buFont typeface="Wingdings" panose="05000000000000000000" pitchFamily="2" charset="2"/>
            <a:buNone/>
          </a:pPr>
          <a:r>
            <a:rPr lang="ru-RU" sz="2000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</a:t>
          </a:r>
          <a:r>
            <a:rPr lang="ru-RU" sz="1700" b="1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средства, предоставляемые одним бюджетом бюджетной системы Российской Федерации другому бюджету. Они имеют целевое назначение и могут использоваться для </a:t>
          </a:r>
          <a:r>
            <a:rPr lang="ru-RU" sz="1700" b="1" kern="1200" dirty="0" err="1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софинансирования</a:t>
          </a:r>
          <a:r>
            <a:rPr lang="ru-RU" sz="1700" b="1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 расходных обязательств, возмещения затрат, реализации конкретных программ или мероприятий</a:t>
          </a:r>
          <a:endParaRPr lang="ru-RU" sz="1700" b="1" kern="1200" dirty="0">
            <a:solidFill>
              <a:schemeClr val="accent1">
                <a:lumMod val="75000"/>
              </a:schemeClr>
            </a:solidFill>
            <a:latin typeface="Bookman Old Style" panose="02050604050505020204" pitchFamily="18" charset="0"/>
            <a:ea typeface="Cambria Math" panose="02040503050406030204" pitchFamily="18" charset="0"/>
            <a:cs typeface="Segoe UI Semilight" panose="020B0402040204020203" pitchFamily="34" charset="0"/>
          </a:endParaRPr>
        </a:p>
      </dgm:t>
    </dgm:pt>
    <dgm:pt modelId="{C72985B0-AE68-4CEC-8CCB-7804DF1E6DCA}" type="parTrans" cxnId="{8B136C5F-6367-4BA7-8529-D497637CF2E9}">
      <dgm:prSet/>
      <dgm:spPr/>
      <dgm:t>
        <a:bodyPr/>
        <a:lstStyle/>
        <a:p>
          <a:endParaRPr lang="ru-RU"/>
        </a:p>
      </dgm:t>
    </dgm:pt>
    <dgm:pt modelId="{8036621A-EACC-4885-BE8E-3EA7E8B99498}" type="sibTrans" cxnId="{8B136C5F-6367-4BA7-8529-D497637CF2E9}">
      <dgm:prSet/>
      <dgm:spPr/>
      <dgm:t>
        <a:bodyPr/>
        <a:lstStyle/>
        <a:p>
          <a:endParaRPr lang="ru-RU"/>
        </a:p>
      </dgm:t>
    </dgm:pt>
    <dgm:pt modelId="{D6E6CCA8-3FA1-4422-AEED-62E231EC873C}" type="pres">
      <dgm:prSet presAssocID="{93D26D6F-7D0D-4EA2-A119-18844AF9920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6A349C8-6E11-4E31-8ABE-475A5E51E520}" type="pres">
      <dgm:prSet presAssocID="{09481528-A1C1-4239-976B-39DA1900B791}" presName="thickLine" presStyleLbl="alignNode1" presStyleIdx="0" presStyleCnt="4"/>
      <dgm:spPr/>
    </dgm:pt>
    <dgm:pt modelId="{95F4BF6C-8458-464F-95B4-A94D3B1774EC}" type="pres">
      <dgm:prSet presAssocID="{09481528-A1C1-4239-976B-39DA1900B791}" presName="horz1" presStyleCnt="0"/>
      <dgm:spPr/>
    </dgm:pt>
    <dgm:pt modelId="{E555FDCE-4D0D-4D9F-B28E-7067644B53C9}" type="pres">
      <dgm:prSet presAssocID="{09481528-A1C1-4239-976B-39DA1900B791}" presName="tx1" presStyleLbl="revTx" presStyleIdx="0" presStyleCnt="8"/>
      <dgm:spPr/>
      <dgm:t>
        <a:bodyPr/>
        <a:lstStyle/>
        <a:p>
          <a:endParaRPr lang="ru-RU"/>
        </a:p>
      </dgm:t>
    </dgm:pt>
    <dgm:pt modelId="{1EF1412A-45A1-41C3-BC02-C6C801750522}" type="pres">
      <dgm:prSet presAssocID="{09481528-A1C1-4239-976B-39DA1900B791}" presName="vert1" presStyleCnt="0"/>
      <dgm:spPr/>
    </dgm:pt>
    <dgm:pt modelId="{E527E65A-B46E-4192-AD61-A93785FC88AF}" type="pres">
      <dgm:prSet presAssocID="{DF803A55-E054-4D71-A3D8-4727FC4D7ECE}" presName="vertSpace2a" presStyleCnt="0"/>
      <dgm:spPr/>
    </dgm:pt>
    <dgm:pt modelId="{012A270A-086E-4DB1-A703-25FA0EBEB202}" type="pres">
      <dgm:prSet presAssocID="{DF803A55-E054-4D71-A3D8-4727FC4D7ECE}" presName="horz2" presStyleCnt="0"/>
      <dgm:spPr/>
    </dgm:pt>
    <dgm:pt modelId="{48D2DAB5-6252-4612-8AFA-59812F9E7BAA}" type="pres">
      <dgm:prSet presAssocID="{DF803A55-E054-4D71-A3D8-4727FC4D7ECE}" presName="horzSpace2" presStyleCnt="0"/>
      <dgm:spPr/>
    </dgm:pt>
    <dgm:pt modelId="{44675DAC-0253-4109-829D-C475F7B722B8}" type="pres">
      <dgm:prSet presAssocID="{DF803A55-E054-4D71-A3D8-4727FC4D7ECE}" presName="tx2" presStyleLbl="revTx" presStyleIdx="1" presStyleCnt="8" custScaleX="124023" custScaleY="66922"/>
      <dgm:spPr/>
      <dgm:t>
        <a:bodyPr/>
        <a:lstStyle/>
        <a:p>
          <a:endParaRPr lang="ru-RU"/>
        </a:p>
      </dgm:t>
    </dgm:pt>
    <dgm:pt modelId="{5ED760D3-D304-420B-B177-07B8437523E1}" type="pres">
      <dgm:prSet presAssocID="{DF803A55-E054-4D71-A3D8-4727FC4D7ECE}" presName="vert2" presStyleCnt="0"/>
      <dgm:spPr/>
    </dgm:pt>
    <dgm:pt modelId="{4C777B5E-1FA4-4577-BF2E-CB0AFD8687FF}" type="pres">
      <dgm:prSet presAssocID="{DF803A55-E054-4D71-A3D8-4727FC4D7ECE}" presName="thinLine2b" presStyleLbl="callout" presStyleIdx="0" presStyleCnt="4"/>
      <dgm:spPr/>
    </dgm:pt>
    <dgm:pt modelId="{41CE175B-544B-4DC5-BB7D-CD8495E0C465}" type="pres">
      <dgm:prSet presAssocID="{DF803A55-E054-4D71-A3D8-4727FC4D7ECE}" presName="vertSpace2b" presStyleCnt="0"/>
      <dgm:spPr/>
    </dgm:pt>
    <dgm:pt modelId="{2BF785CC-142F-4D42-A601-8ECEE05FE1F1}" type="pres">
      <dgm:prSet presAssocID="{46D166BB-3166-4986-9A54-51672E19F855}" presName="thickLine" presStyleLbl="alignNode1" presStyleIdx="1" presStyleCnt="4"/>
      <dgm:spPr/>
    </dgm:pt>
    <dgm:pt modelId="{E62C79C2-72EE-40BB-9424-91C0715C4AB4}" type="pres">
      <dgm:prSet presAssocID="{46D166BB-3166-4986-9A54-51672E19F855}" presName="horz1" presStyleCnt="0"/>
      <dgm:spPr/>
    </dgm:pt>
    <dgm:pt modelId="{EB243D2E-202E-460C-A96C-9CBF4E69BB21}" type="pres">
      <dgm:prSet presAssocID="{46D166BB-3166-4986-9A54-51672E19F855}" presName="tx1" presStyleLbl="revTx" presStyleIdx="2" presStyleCnt="8"/>
      <dgm:spPr/>
      <dgm:t>
        <a:bodyPr/>
        <a:lstStyle/>
        <a:p>
          <a:endParaRPr lang="ru-RU"/>
        </a:p>
      </dgm:t>
    </dgm:pt>
    <dgm:pt modelId="{8E057A03-EAE8-40E1-996F-3FAA2E47C1D8}" type="pres">
      <dgm:prSet presAssocID="{46D166BB-3166-4986-9A54-51672E19F855}" presName="vert1" presStyleCnt="0"/>
      <dgm:spPr/>
    </dgm:pt>
    <dgm:pt modelId="{D1FB6901-CB11-46A1-B908-7B6BA8E25791}" type="pres">
      <dgm:prSet presAssocID="{FBA3D7DE-6000-4AE7-AA32-0ECEEF15218A}" presName="vertSpace2a" presStyleCnt="0"/>
      <dgm:spPr/>
    </dgm:pt>
    <dgm:pt modelId="{AB96D74B-9533-42D1-A081-5C53F2F2E521}" type="pres">
      <dgm:prSet presAssocID="{FBA3D7DE-6000-4AE7-AA32-0ECEEF15218A}" presName="horz2" presStyleCnt="0"/>
      <dgm:spPr/>
    </dgm:pt>
    <dgm:pt modelId="{F0B55D3C-7BD3-4391-B13B-75820FEDA3B0}" type="pres">
      <dgm:prSet presAssocID="{FBA3D7DE-6000-4AE7-AA32-0ECEEF15218A}" presName="horzSpace2" presStyleCnt="0"/>
      <dgm:spPr/>
    </dgm:pt>
    <dgm:pt modelId="{5FF8CED7-7CCC-46F4-BCCE-8D36ACBBD7C2}" type="pres">
      <dgm:prSet presAssocID="{FBA3D7DE-6000-4AE7-AA32-0ECEEF15218A}" presName="tx2" presStyleLbl="revTx" presStyleIdx="3" presStyleCnt="8" custScaleX="106999" custScaleY="78770"/>
      <dgm:spPr/>
      <dgm:t>
        <a:bodyPr/>
        <a:lstStyle/>
        <a:p>
          <a:endParaRPr lang="ru-RU"/>
        </a:p>
      </dgm:t>
    </dgm:pt>
    <dgm:pt modelId="{7AAF5279-C701-4B2C-AF9A-34D5F4F0DD0B}" type="pres">
      <dgm:prSet presAssocID="{FBA3D7DE-6000-4AE7-AA32-0ECEEF15218A}" presName="vert2" presStyleCnt="0"/>
      <dgm:spPr/>
    </dgm:pt>
    <dgm:pt modelId="{93CB1BAA-1CD3-4381-A437-CD67AFC58010}" type="pres">
      <dgm:prSet presAssocID="{FBA3D7DE-6000-4AE7-AA32-0ECEEF15218A}" presName="thinLine2b" presStyleLbl="callout" presStyleIdx="1" presStyleCnt="4"/>
      <dgm:spPr/>
    </dgm:pt>
    <dgm:pt modelId="{C067C71A-AF9B-45FB-9D76-5DB36E5D30F6}" type="pres">
      <dgm:prSet presAssocID="{FBA3D7DE-6000-4AE7-AA32-0ECEEF15218A}" presName="vertSpace2b" presStyleCnt="0"/>
      <dgm:spPr/>
    </dgm:pt>
    <dgm:pt modelId="{663A6E16-14CE-42C5-8B4B-8CE14908BA28}" type="pres">
      <dgm:prSet presAssocID="{18BC5885-573B-4EAE-B568-0FBF601D6DD5}" presName="thickLine" presStyleLbl="alignNode1" presStyleIdx="2" presStyleCnt="4"/>
      <dgm:spPr/>
    </dgm:pt>
    <dgm:pt modelId="{A574A96C-6405-44B8-B80D-D799AE9AC594}" type="pres">
      <dgm:prSet presAssocID="{18BC5885-573B-4EAE-B568-0FBF601D6DD5}" presName="horz1" presStyleCnt="0"/>
      <dgm:spPr/>
    </dgm:pt>
    <dgm:pt modelId="{6CD940CC-C19B-4062-AE73-7EF48AF67524}" type="pres">
      <dgm:prSet presAssocID="{18BC5885-573B-4EAE-B568-0FBF601D6DD5}" presName="tx1" presStyleLbl="revTx" presStyleIdx="4" presStyleCnt="8"/>
      <dgm:spPr/>
      <dgm:t>
        <a:bodyPr/>
        <a:lstStyle/>
        <a:p>
          <a:endParaRPr lang="ru-RU"/>
        </a:p>
      </dgm:t>
    </dgm:pt>
    <dgm:pt modelId="{81628BCC-7AA0-4466-BDEB-F0E0075032C8}" type="pres">
      <dgm:prSet presAssocID="{18BC5885-573B-4EAE-B568-0FBF601D6DD5}" presName="vert1" presStyleCnt="0"/>
      <dgm:spPr/>
    </dgm:pt>
    <dgm:pt modelId="{A379ADA9-E981-47C0-A612-E6AC271371D3}" type="pres">
      <dgm:prSet presAssocID="{8FB4BEE5-0271-42B5-8890-17BE9975A9E4}" presName="vertSpace2a" presStyleCnt="0"/>
      <dgm:spPr/>
    </dgm:pt>
    <dgm:pt modelId="{077C955B-8AEC-4E4A-A8B7-7D5E416DB637}" type="pres">
      <dgm:prSet presAssocID="{8FB4BEE5-0271-42B5-8890-17BE9975A9E4}" presName="horz2" presStyleCnt="0"/>
      <dgm:spPr/>
    </dgm:pt>
    <dgm:pt modelId="{93F60E3B-5F5D-42FA-9E46-F688E94E52DA}" type="pres">
      <dgm:prSet presAssocID="{8FB4BEE5-0271-42B5-8890-17BE9975A9E4}" presName="horzSpace2" presStyleCnt="0"/>
      <dgm:spPr/>
    </dgm:pt>
    <dgm:pt modelId="{34B7A0CC-7AB9-4E14-A5C2-FE3CE6F24851}" type="pres">
      <dgm:prSet presAssocID="{8FB4BEE5-0271-42B5-8890-17BE9975A9E4}" presName="tx2" presStyleLbl="revTx" presStyleIdx="5" presStyleCnt="8" custScaleX="95132" custScaleY="74820" custLinFactNeighborX="-119" custLinFactNeighborY="-791"/>
      <dgm:spPr/>
      <dgm:t>
        <a:bodyPr/>
        <a:lstStyle/>
        <a:p>
          <a:endParaRPr lang="ru-RU"/>
        </a:p>
      </dgm:t>
    </dgm:pt>
    <dgm:pt modelId="{8C447E39-C910-479E-A40E-E45444883B3F}" type="pres">
      <dgm:prSet presAssocID="{8FB4BEE5-0271-42B5-8890-17BE9975A9E4}" presName="vert2" presStyleCnt="0"/>
      <dgm:spPr/>
    </dgm:pt>
    <dgm:pt modelId="{5EB589D0-3E3D-4D3E-A578-33D2DF5AA985}" type="pres">
      <dgm:prSet presAssocID="{8FB4BEE5-0271-42B5-8890-17BE9975A9E4}" presName="thinLine2b" presStyleLbl="callout" presStyleIdx="2" presStyleCnt="4" custLinFactY="106327" custLinFactNeighborX="0" custLinFactNeighborY="200000"/>
      <dgm:spPr/>
    </dgm:pt>
    <dgm:pt modelId="{A771C577-EBA2-47DE-A54F-5FA1EA8AAEB5}" type="pres">
      <dgm:prSet presAssocID="{8FB4BEE5-0271-42B5-8890-17BE9975A9E4}" presName="vertSpace2b" presStyleCnt="0"/>
      <dgm:spPr/>
    </dgm:pt>
    <dgm:pt modelId="{7100EA71-9F7D-4F9D-A609-D45FCF471E0F}" type="pres">
      <dgm:prSet presAssocID="{4B1DB8FC-D902-408C-8431-3FC6DE716847}" presName="thickLine" presStyleLbl="alignNode1" presStyleIdx="3" presStyleCnt="4"/>
      <dgm:spPr/>
    </dgm:pt>
    <dgm:pt modelId="{265DFFBC-60CF-468F-8B0C-82E8AD49AA32}" type="pres">
      <dgm:prSet presAssocID="{4B1DB8FC-D902-408C-8431-3FC6DE716847}" presName="horz1" presStyleCnt="0"/>
      <dgm:spPr/>
    </dgm:pt>
    <dgm:pt modelId="{74735C76-76C1-4184-B1C5-C408BF71B000}" type="pres">
      <dgm:prSet presAssocID="{4B1DB8FC-D902-408C-8431-3FC6DE716847}" presName="tx1" presStyleLbl="revTx" presStyleIdx="6" presStyleCnt="8" custScaleX="174341" custScaleY="96377" custLinFactNeighborX="-726" custLinFactNeighborY="-2012"/>
      <dgm:spPr/>
      <dgm:t>
        <a:bodyPr/>
        <a:lstStyle/>
        <a:p>
          <a:endParaRPr lang="ru-RU"/>
        </a:p>
      </dgm:t>
    </dgm:pt>
    <dgm:pt modelId="{EC4B1A83-73DC-410C-B9F6-4BF4F0F6B775}" type="pres">
      <dgm:prSet presAssocID="{4B1DB8FC-D902-408C-8431-3FC6DE716847}" presName="vert1" presStyleCnt="0"/>
      <dgm:spPr/>
    </dgm:pt>
    <dgm:pt modelId="{235DA6AD-1268-4A2B-986C-B45CC8AA3437}" type="pres">
      <dgm:prSet presAssocID="{4FD1DA82-A4A7-4180-95B4-9AF071990D1B}" presName="vertSpace2a" presStyleCnt="0"/>
      <dgm:spPr/>
    </dgm:pt>
    <dgm:pt modelId="{F367332C-3D89-429D-8105-F5D2FB727185}" type="pres">
      <dgm:prSet presAssocID="{4FD1DA82-A4A7-4180-95B4-9AF071990D1B}" presName="horz2" presStyleCnt="0"/>
      <dgm:spPr/>
    </dgm:pt>
    <dgm:pt modelId="{99942C10-7BD7-41B1-8FBD-2352E8F99522}" type="pres">
      <dgm:prSet presAssocID="{4FD1DA82-A4A7-4180-95B4-9AF071990D1B}" presName="horzSpace2" presStyleCnt="0"/>
      <dgm:spPr/>
    </dgm:pt>
    <dgm:pt modelId="{96FAAC55-E7DE-451F-9690-0C3E6D45C6CE}" type="pres">
      <dgm:prSet presAssocID="{4FD1DA82-A4A7-4180-95B4-9AF071990D1B}" presName="tx2" presStyleLbl="revTx" presStyleIdx="7" presStyleCnt="8" custScaleX="157828" custScaleY="83328"/>
      <dgm:spPr/>
      <dgm:t>
        <a:bodyPr/>
        <a:lstStyle/>
        <a:p>
          <a:endParaRPr lang="ru-RU"/>
        </a:p>
      </dgm:t>
    </dgm:pt>
    <dgm:pt modelId="{17D80DCD-D729-406B-B823-DBCC10BF4EC4}" type="pres">
      <dgm:prSet presAssocID="{4FD1DA82-A4A7-4180-95B4-9AF071990D1B}" presName="vert2" presStyleCnt="0"/>
      <dgm:spPr/>
    </dgm:pt>
    <dgm:pt modelId="{4786E8CB-45A2-4434-9AF2-FC30E91580A8}" type="pres">
      <dgm:prSet presAssocID="{4FD1DA82-A4A7-4180-95B4-9AF071990D1B}" presName="thinLine2b" presStyleLbl="callout" presStyleIdx="3" presStyleCnt="4"/>
      <dgm:spPr/>
    </dgm:pt>
    <dgm:pt modelId="{B51868AB-FE5D-4B82-8B4B-AF0C426BDF6F}" type="pres">
      <dgm:prSet presAssocID="{4FD1DA82-A4A7-4180-95B4-9AF071990D1B}" presName="vertSpace2b" presStyleCnt="0"/>
      <dgm:spPr/>
    </dgm:pt>
  </dgm:ptLst>
  <dgm:cxnLst>
    <dgm:cxn modelId="{4DFA8DDF-F4D7-4260-B7D9-8160DFE7A80A}" type="presOf" srcId="{DF803A55-E054-4D71-A3D8-4727FC4D7ECE}" destId="{44675DAC-0253-4109-829D-C475F7B722B8}" srcOrd="0" destOrd="0" presId="urn:microsoft.com/office/officeart/2008/layout/LinedList"/>
    <dgm:cxn modelId="{BB90F10F-6654-406B-A091-6F98BC82FB1F}" srcId="{93D26D6F-7D0D-4EA2-A119-18844AF99203}" destId="{46D166BB-3166-4986-9A54-51672E19F855}" srcOrd="1" destOrd="0" parTransId="{D8E2948D-22F5-450B-80F5-5F6408631116}" sibTransId="{298753FC-B1C7-4905-BEFE-1B15A3A47B5B}"/>
    <dgm:cxn modelId="{1EC954E4-0C9F-4A0B-95FA-39126186AB69}" srcId="{18BC5885-573B-4EAE-B568-0FBF601D6DD5}" destId="{8FB4BEE5-0271-42B5-8890-17BE9975A9E4}" srcOrd="0" destOrd="0" parTransId="{695419D4-166D-4F3D-92C5-C83EFCF7644E}" sibTransId="{7FE162A7-78F5-437B-AD73-46A768F142DA}"/>
    <dgm:cxn modelId="{A05C6988-1BC2-4EFA-80B6-209E384AAD31}" type="presOf" srcId="{4FD1DA82-A4A7-4180-95B4-9AF071990D1B}" destId="{96FAAC55-E7DE-451F-9690-0C3E6D45C6CE}" srcOrd="0" destOrd="0" presId="urn:microsoft.com/office/officeart/2008/layout/LinedList"/>
    <dgm:cxn modelId="{8B136C5F-6367-4BA7-8529-D497637CF2E9}" srcId="{4B1DB8FC-D902-408C-8431-3FC6DE716847}" destId="{4FD1DA82-A4A7-4180-95B4-9AF071990D1B}" srcOrd="0" destOrd="0" parTransId="{C72985B0-AE68-4CEC-8CCB-7804DF1E6DCA}" sibTransId="{8036621A-EACC-4885-BE8E-3EA7E8B99498}"/>
    <dgm:cxn modelId="{62D82D32-5323-42B6-9E07-BEA32AEAC368}" type="presOf" srcId="{09481528-A1C1-4239-976B-39DA1900B791}" destId="{E555FDCE-4D0D-4D9F-B28E-7067644B53C9}" srcOrd="0" destOrd="0" presId="urn:microsoft.com/office/officeart/2008/layout/LinedList"/>
    <dgm:cxn modelId="{3F2B8A5D-8D2D-4F71-8D05-45A3793433C5}" srcId="{93D26D6F-7D0D-4EA2-A119-18844AF99203}" destId="{09481528-A1C1-4239-976B-39DA1900B791}" srcOrd="0" destOrd="0" parTransId="{68D92771-3531-4918-A6C0-885A20CB214E}" sibTransId="{128CEDEE-D353-4056-A535-5BB9273F0819}"/>
    <dgm:cxn modelId="{0635DD15-3B86-4066-BAAC-198D3D166674}" type="presOf" srcId="{46D166BB-3166-4986-9A54-51672E19F855}" destId="{EB243D2E-202E-460C-A96C-9CBF4E69BB21}" srcOrd="0" destOrd="0" presId="urn:microsoft.com/office/officeart/2008/layout/LinedList"/>
    <dgm:cxn modelId="{81CF91AB-0D70-4565-8320-4C652CEBE43B}" srcId="{93D26D6F-7D0D-4EA2-A119-18844AF99203}" destId="{18BC5885-573B-4EAE-B568-0FBF601D6DD5}" srcOrd="2" destOrd="0" parTransId="{614084FA-4484-4849-A28A-81C89B3C2A0C}" sibTransId="{A6DAD045-5696-4D84-B8DF-B2A988A6D269}"/>
    <dgm:cxn modelId="{785F8B9B-1EC4-488F-85E4-3625CFD757CE}" srcId="{09481528-A1C1-4239-976B-39DA1900B791}" destId="{DF803A55-E054-4D71-A3D8-4727FC4D7ECE}" srcOrd="0" destOrd="0" parTransId="{348A8317-9094-487C-ADEC-9CA06B8C1F23}" sibTransId="{F3B0256C-4FF8-4B4D-81C2-6D599D687973}"/>
    <dgm:cxn modelId="{5444D7D1-B664-4DF8-97F9-602F5377AFCA}" type="presOf" srcId="{18BC5885-573B-4EAE-B568-0FBF601D6DD5}" destId="{6CD940CC-C19B-4062-AE73-7EF48AF67524}" srcOrd="0" destOrd="0" presId="urn:microsoft.com/office/officeart/2008/layout/LinedList"/>
    <dgm:cxn modelId="{D42E42B9-A6FC-4A7A-9CD9-608F79DBBC2E}" type="presOf" srcId="{FBA3D7DE-6000-4AE7-AA32-0ECEEF15218A}" destId="{5FF8CED7-7CCC-46F4-BCCE-8D36ACBBD7C2}" srcOrd="0" destOrd="0" presId="urn:microsoft.com/office/officeart/2008/layout/LinedList"/>
    <dgm:cxn modelId="{DEF24AEC-B5B9-48B7-AA70-59B95FC63F20}" type="presOf" srcId="{8FB4BEE5-0271-42B5-8890-17BE9975A9E4}" destId="{34B7A0CC-7AB9-4E14-A5C2-FE3CE6F24851}" srcOrd="0" destOrd="0" presId="urn:microsoft.com/office/officeart/2008/layout/LinedList"/>
    <dgm:cxn modelId="{1230CA2F-070A-4583-8817-7775314A7ED5}" srcId="{93D26D6F-7D0D-4EA2-A119-18844AF99203}" destId="{4B1DB8FC-D902-408C-8431-3FC6DE716847}" srcOrd="3" destOrd="0" parTransId="{B2390AF7-7788-4099-9523-08D4449EBCD8}" sibTransId="{89758C9D-1C51-4A96-A22B-496F8DE10B5F}"/>
    <dgm:cxn modelId="{3F034329-DB36-48A2-B479-16D2692A7B13}" type="presOf" srcId="{4B1DB8FC-D902-408C-8431-3FC6DE716847}" destId="{74735C76-76C1-4184-B1C5-C408BF71B000}" srcOrd="0" destOrd="0" presId="urn:microsoft.com/office/officeart/2008/layout/LinedList"/>
    <dgm:cxn modelId="{A5DE881E-4FB2-4501-9632-6B6987029C16}" srcId="{46D166BB-3166-4986-9A54-51672E19F855}" destId="{FBA3D7DE-6000-4AE7-AA32-0ECEEF15218A}" srcOrd="0" destOrd="0" parTransId="{3E527D89-676E-4996-B896-8B6D92546BBC}" sibTransId="{2FD1E83F-2037-4CF9-AE91-BF23D66008C3}"/>
    <dgm:cxn modelId="{F095DAB8-A2A6-45DA-9242-B3D6C495B104}" type="presOf" srcId="{93D26D6F-7D0D-4EA2-A119-18844AF99203}" destId="{D6E6CCA8-3FA1-4422-AEED-62E231EC873C}" srcOrd="0" destOrd="0" presId="urn:microsoft.com/office/officeart/2008/layout/LinedList"/>
    <dgm:cxn modelId="{DCD45005-183C-45F7-8632-9214AF0EC901}" type="presParOf" srcId="{D6E6CCA8-3FA1-4422-AEED-62E231EC873C}" destId="{46A349C8-6E11-4E31-8ABE-475A5E51E520}" srcOrd="0" destOrd="0" presId="urn:microsoft.com/office/officeart/2008/layout/LinedList"/>
    <dgm:cxn modelId="{E3AF0A29-6C10-483A-9B05-F3B233ACF65B}" type="presParOf" srcId="{D6E6CCA8-3FA1-4422-AEED-62E231EC873C}" destId="{95F4BF6C-8458-464F-95B4-A94D3B1774EC}" srcOrd="1" destOrd="0" presId="urn:microsoft.com/office/officeart/2008/layout/LinedList"/>
    <dgm:cxn modelId="{E9C6F28C-4A0B-48AB-8266-A9EBF711BDDB}" type="presParOf" srcId="{95F4BF6C-8458-464F-95B4-A94D3B1774EC}" destId="{E555FDCE-4D0D-4D9F-B28E-7067644B53C9}" srcOrd="0" destOrd="0" presId="urn:microsoft.com/office/officeart/2008/layout/LinedList"/>
    <dgm:cxn modelId="{60704E72-A85B-4419-A431-0CA67ED600CC}" type="presParOf" srcId="{95F4BF6C-8458-464F-95B4-A94D3B1774EC}" destId="{1EF1412A-45A1-41C3-BC02-C6C801750522}" srcOrd="1" destOrd="0" presId="urn:microsoft.com/office/officeart/2008/layout/LinedList"/>
    <dgm:cxn modelId="{1C1FA877-778F-4280-9297-EDCC3A856720}" type="presParOf" srcId="{1EF1412A-45A1-41C3-BC02-C6C801750522}" destId="{E527E65A-B46E-4192-AD61-A93785FC88AF}" srcOrd="0" destOrd="0" presId="urn:microsoft.com/office/officeart/2008/layout/LinedList"/>
    <dgm:cxn modelId="{10AFBAC8-FB68-40FE-A4C4-48BBAF58365A}" type="presParOf" srcId="{1EF1412A-45A1-41C3-BC02-C6C801750522}" destId="{012A270A-086E-4DB1-A703-25FA0EBEB202}" srcOrd="1" destOrd="0" presId="urn:microsoft.com/office/officeart/2008/layout/LinedList"/>
    <dgm:cxn modelId="{3CA0C209-0F14-4435-9474-641A04BFE5A1}" type="presParOf" srcId="{012A270A-086E-4DB1-A703-25FA0EBEB202}" destId="{48D2DAB5-6252-4612-8AFA-59812F9E7BAA}" srcOrd="0" destOrd="0" presId="urn:microsoft.com/office/officeart/2008/layout/LinedList"/>
    <dgm:cxn modelId="{9485EB2F-160D-4CA7-A0E6-D66B6E8B3324}" type="presParOf" srcId="{012A270A-086E-4DB1-A703-25FA0EBEB202}" destId="{44675DAC-0253-4109-829D-C475F7B722B8}" srcOrd="1" destOrd="0" presId="urn:microsoft.com/office/officeart/2008/layout/LinedList"/>
    <dgm:cxn modelId="{9E6F7D9C-525F-4586-AA74-93F4479AF56A}" type="presParOf" srcId="{012A270A-086E-4DB1-A703-25FA0EBEB202}" destId="{5ED760D3-D304-420B-B177-07B8437523E1}" srcOrd="2" destOrd="0" presId="urn:microsoft.com/office/officeart/2008/layout/LinedList"/>
    <dgm:cxn modelId="{A8D5F83F-E822-4060-8EF8-4EE9F4C4A070}" type="presParOf" srcId="{1EF1412A-45A1-41C3-BC02-C6C801750522}" destId="{4C777B5E-1FA4-4577-BF2E-CB0AFD8687FF}" srcOrd="2" destOrd="0" presId="urn:microsoft.com/office/officeart/2008/layout/LinedList"/>
    <dgm:cxn modelId="{FE01B303-6468-49AA-95CE-32B5B2309BDA}" type="presParOf" srcId="{1EF1412A-45A1-41C3-BC02-C6C801750522}" destId="{41CE175B-544B-4DC5-BB7D-CD8495E0C465}" srcOrd="3" destOrd="0" presId="urn:microsoft.com/office/officeart/2008/layout/LinedList"/>
    <dgm:cxn modelId="{C8FA752B-A498-4503-8B49-0A14EA1B59E0}" type="presParOf" srcId="{D6E6CCA8-3FA1-4422-AEED-62E231EC873C}" destId="{2BF785CC-142F-4D42-A601-8ECEE05FE1F1}" srcOrd="2" destOrd="0" presId="urn:microsoft.com/office/officeart/2008/layout/LinedList"/>
    <dgm:cxn modelId="{C599F2B1-4354-4C2E-BD7F-B28664C6782E}" type="presParOf" srcId="{D6E6CCA8-3FA1-4422-AEED-62E231EC873C}" destId="{E62C79C2-72EE-40BB-9424-91C0715C4AB4}" srcOrd="3" destOrd="0" presId="urn:microsoft.com/office/officeart/2008/layout/LinedList"/>
    <dgm:cxn modelId="{BED0A956-4A3D-49D2-88C0-B6D4EBDB459E}" type="presParOf" srcId="{E62C79C2-72EE-40BB-9424-91C0715C4AB4}" destId="{EB243D2E-202E-460C-A96C-9CBF4E69BB21}" srcOrd="0" destOrd="0" presId="urn:microsoft.com/office/officeart/2008/layout/LinedList"/>
    <dgm:cxn modelId="{F74480B4-7DB9-4D87-9DEA-1992F2546FE5}" type="presParOf" srcId="{E62C79C2-72EE-40BB-9424-91C0715C4AB4}" destId="{8E057A03-EAE8-40E1-996F-3FAA2E47C1D8}" srcOrd="1" destOrd="0" presId="urn:microsoft.com/office/officeart/2008/layout/LinedList"/>
    <dgm:cxn modelId="{EC30139E-8E7C-4EBA-8CD0-EFF73340BC64}" type="presParOf" srcId="{8E057A03-EAE8-40E1-996F-3FAA2E47C1D8}" destId="{D1FB6901-CB11-46A1-B908-7B6BA8E25791}" srcOrd="0" destOrd="0" presId="urn:microsoft.com/office/officeart/2008/layout/LinedList"/>
    <dgm:cxn modelId="{AA076904-39C7-43C7-8A44-332851946C9E}" type="presParOf" srcId="{8E057A03-EAE8-40E1-996F-3FAA2E47C1D8}" destId="{AB96D74B-9533-42D1-A081-5C53F2F2E521}" srcOrd="1" destOrd="0" presId="urn:microsoft.com/office/officeart/2008/layout/LinedList"/>
    <dgm:cxn modelId="{D0007112-E3A1-4FC4-A85B-E3F9DD9797A3}" type="presParOf" srcId="{AB96D74B-9533-42D1-A081-5C53F2F2E521}" destId="{F0B55D3C-7BD3-4391-B13B-75820FEDA3B0}" srcOrd="0" destOrd="0" presId="urn:microsoft.com/office/officeart/2008/layout/LinedList"/>
    <dgm:cxn modelId="{E9F6234A-F352-440A-BDCF-7B257607E2B8}" type="presParOf" srcId="{AB96D74B-9533-42D1-A081-5C53F2F2E521}" destId="{5FF8CED7-7CCC-46F4-BCCE-8D36ACBBD7C2}" srcOrd="1" destOrd="0" presId="urn:microsoft.com/office/officeart/2008/layout/LinedList"/>
    <dgm:cxn modelId="{55AFDBBF-FAF8-4212-B909-3A3CD879C84A}" type="presParOf" srcId="{AB96D74B-9533-42D1-A081-5C53F2F2E521}" destId="{7AAF5279-C701-4B2C-AF9A-34D5F4F0DD0B}" srcOrd="2" destOrd="0" presId="urn:microsoft.com/office/officeart/2008/layout/LinedList"/>
    <dgm:cxn modelId="{0078138F-C75F-4B23-8997-0618DB08D2FB}" type="presParOf" srcId="{8E057A03-EAE8-40E1-996F-3FAA2E47C1D8}" destId="{93CB1BAA-1CD3-4381-A437-CD67AFC58010}" srcOrd="2" destOrd="0" presId="urn:microsoft.com/office/officeart/2008/layout/LinedList"/>
    <dgm:cxn modelId="{195C649F-290D-4740-BCB2-41065609B2DC}" type="presParOf" srcId="{8E057A03-EAE8-40E1-996F-3FAA2E47C1D8}" destId="{C067C71A-AF9B-45FB-9D76-5DB36E5D30F6}" srcOrd="3" destOrd="0" presId="urn:microsoft.com/office/officeart/2008/layout/LinedList"/>
    <dgm:cxn modelId="{CA01DABF-BFBF-4694-9228-04822E537A86}" type="presParOf" srcId="{D6E6CCA8-3FA1-4422-AEED-62E231EC873C}" destId="{663A6E16-14CE-42C5-8B4B-8CE14908BA28}" srcOrd="4" destOrd="0" presId="urn:microsoft.com/office/officeart/2008/layout/LinedList"/>
    <dgm:cxn modelId="{45AFD167-5C0E-473A-B0FD-9385A3ABC99B}" type="presParOf" srcId="{D6E6CCA8-3FA1-4422-AEED-62E231EC873C}" destId="{A574A96C-6405-44B8-B80D-D799AE9AC594}" srcOrd="5" destOrd="0" presId="urn:microsoft.com/office/officeart/2008/layout/LinedList"/>
    <dgm:cxn modelId="{203DAC12-5110-4B05-8AFB-692F0F20428E}" type="presParOf" srcId="{A574A96C-6405-44B8-B80D-D799AE9AC594}" destId="{6CD940CC-C19B-4062-AE73-7EF48AF67524}" srcOrd="0" destOrd="0" presId="urn:microsoft.com/office/officeart/2008/layout/LinedList"/>
    <dgm:cxn modelId="{2925DDC7-D592-49B0-8AA4-40EA10351DC1}" type="presParOf" srcId="{A574A96C-6405-44B8-B80D-D799AE9AC594}" destId="{81628BCC-7AA0-4466-BDEB-F0E0075032C8}" srcOrd="1" destOrd="0" presId="urn:microsoft.com/office/officeart/2008/layout/LinedList"/>
    <dgm:cxn modelId="{3E8DC588-9E7E-4646-BEC1-E4365BA8E00B}" type="presParOf" srcId="{81628BCC-7AA0-4466-BDEB-F0E0075032C8}" destId="{A379ADA9-E981-47C0-A612-E6AC271371D3}" srcOrd="0" destOrd="0" presId="urn:microsoft.com/office/officeart/2008/layout/LinedList"/>
    <dgm:cxn modelId="{98C412C0-EC18-421D-85F8-BE778F44F7C3}" type="presParOf" srcId="{81628BCC-7AA0-4466-BDEB-F0E0075032C8}" destId="{077C955B-8AEC-4E4A-A8B7-7D5E416DB637}" srcOrd="1" destOrd="0" presId="urn:microsoft.com/office/officeart/2008/layout/LinedList"/>
    <dgm:cxn modelId="{DE4AB0F0-0992-4CD8-AFEB-1D40EC28EF59}" type="presParOf" srcId="{077C955B-8AEC-4E4A-A8B7-7D5E416DB637}" destId="{93F60E3B-5F5D-42FA-9E46-F688E94E52DA}" srcOrd="0" destOrd="0" presId="urn:microsoft.com/office/officeart/2008/layout/LinedList"/>
    <dgm:cxn modelId="{6E9E7D80-A0CE-4244-B965-F56F25A1B0A7}" type="presParOf" srcId="{077C955B-8AEC-4E4A-A8B7-7D5E416DB637}" destId="{34B7A0CC-7AB9-4E14-A5C2-FE3CE6F24851}" srcOrd="1" destOrd="0" presId="urn:microsoft.com/office/officeart/2008/layout/LinedList"/>
    <dgm:cxn modelId="{CA54F23E-94AD-4547-8994-F61C00C03A6F}" type="presParOf" srcId="{077C955B-8AEC-4E4A-A8B7-7D5E416DB637}" destId="{8C447E39-C910-479E-A40E-E45444883B3F}" srcOrd="2" destOrd="0" presId="urn:microsoft.com/office/officeart/2008/layout/LinedList"/>
    <dgm:cxn modelId="{839C7C69-2A34-49FF-B991-3DF979F7D280}" type="presParOf" srcId="{81628BCC-7AA0-4466-BDEB-F0E0075032C8}" destId="{5EB589D0-3E3D-4D3E-A578-33D2DF5AA985}" srcOrd="2" destOrd="0" presId="urn:microsoft.com/office/officeart/2008/layout/LinedList"/>
    <dgm:cxn modelId="{C7160AC7-A833-406D-98F4-FE09132CD6E3}" type="presParOf" srcId="{81628BCC-7AA0-4466-BDEB-F0E0075032C8}" destId="{A771C577-EBA2-47DE-A54F-5FA1EA8AAEB5}" srcOrd="3" destOrd="0" presId="urn:microsoft.com/office/officeart/2008/layout/LinedList"/>
    <dgm:cxn modelId="{99EDF41F-E6BC-41ED-8430-A1FE6F4FAB83}" type="presParOf" srcId="{D6E6CCA8-3FA1-4422-AEED-62E231EC873C}" destId="{7100EA71-9F7D-4F9D-A609-D45FCF471E0F}" srcOrd="6" destOrd="0" presId="urn:microsoft.com/office/officeart/2008/layout/LinedList"/>
    <dgm:cxn modelId="{1E1FAA66-107D-4DED-9928-91CDB61FC015}" type="presParOf" srcId="{D6E6CCA8-3FA1-4422-AEED-62E231EC873C}" destId="{265DFFBC-60CF-468F-8B0C-82E8AD49AA32}" srcOrd="7" destOrd="0" presId="urn:microsoft.com/office/officeart/2008/layout/LinedList"/>
    <dgm:cxn modelId="{58D77058-4298-4118-9215-A1DD10D7D3B2}" type="presParOf" srcId="{265DFFBC-60CF-468F-8B0C-82E8AD49AA32}" destId="{74735C76-76C1-4184-B1C5-C408BF71B000}" srcOrd="0" destOrd="0" presId="urn:microsoft.com/office/officeart/2008/layout/LinedList"/>
    <dgm:cxn modelId="{995D8FA4-304E-4AB8-813E-F90805CB922F}" type="presParOf" srcId="{265DFFBC-60CF-468F-8B0C-82E8AD49AA32}" destId="{EC4B1A83-73DC-410C-B9F6-4BF4F0F6B775}" srcOrd="1" destOrd="0" presId="urn:microsoft.com/office/officeart/2008/layout/LinedList"/>
    <dgm:cxn modelId="{0DF8E696-5EAE-4102-AD38-48A1AB92533C}" type="presParOf" srcId="{EC4B1A83-73DC-410C-B9F6-4BF4F0F6B775}" destId="{235DA6AD-1268-4A2B-986C-B45CC8AA3437}" srcOrd="0" destOrd="0" presId="urn:microsoft.com/office/officeart/2008/layout/LinedList"/>
    <dgm:cxn modelId="{0FAD51C3-0C88-4508-ADE6-ABFFE4603A7E}" type="presParOf" srcId="{EC4B1A83-73DC-410C-B9F6-4BF4F0F6B775}" destId="{F367332C-3D89-429D-8105-F5D2FB727185}" srcOrd="1" destOrd="0" presId="urn:microsoft.com/office/officeart/2008/layout/LinedList"/>
    <dgm:cxn modelId="{E492334E-B3AE-444F-9E16-13C92003B05C}" type="presParOf" srcId="{F367332C-3D89-429D-8105-F5D2FB727185}" destId="{99942C10-7BD7-41B1-8FBD-2352E8F99522}" srcOrd="0" destOrd="0" presId="urn:microsoft.com/office/officeart/2008/layout/LinedList"/>
    <dgm:cxn modelId="{DE1757A5-D23F-436D-863C-7E9B82024F2B}" type="presParOf" srcId="{F367332C-3D89-429D-8105-F5D2FB727185}" destId="{96FAAC55-E7DE-451F-9690-0C3E6D45C6CE}" srcOrd="1" destOrd="0" presId="urn:microsoft.com/office/officeart/2008/layout/LinedList"/>
    <dgm:cxn modelId="{68230F27-F63F-4B87-8458-8791667FBA22}" type="presParOf" srcId="{F367332C-3D89-429D-8105-F5D2FB727185}" destId="{17D80DCD-D729-406B-B823-DBCC10BF4EC4}" srcOrd="2" destOrd="0" presId="urn:microsoft.com/office/officeart/2008/layout/LinedList"/>
    <dgm:cxn modelId="{A597C9A7-EBE8-4789-A7C0-1A3259F8386C}" type="presParOf" srcId="{EC4B1A83-73DC-410C-B9F6-4BF4F0F6B775}" destId="{4786E8CB-45A2-4434-9AF2-FC30E91580A8}" srcOrd="2" destOrd="0" presId="urn:microsoft.com/office/officeart/2008/layout/LinedList"/>
    <dgm:cxn modelId="{4FA5C4FF-D6AC-46C7-BBF9-4837AB9C7986}" type="presParOf" srcId="{EC4B1A83-73DC-410C-B9F6-4BF4F0F6B775}" destId="{B51868AB-FE5D-4B82-8B4B-AF0C426BDF6F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7BC92E-EA81-4859-83AA-F3ACBC97910E}" type="doc">
      <dgm:prSet loTypeId="urn:microsoft.com/office/officeart/2005/8/layout/cycle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AD1DEA-074A-4D98-A250-8364733A3BC3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Составление проекта бюджета на очередной год и плановый период</a:t>
          </a:r>
        </a:p>
        <a:p>
          <a:r>
            <a:rPr lang="ru-RU" sz="1200" b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Май - Октябрь</a:t>
          </a:r>
          <a:endParaRPr lang="ru-RU" sz="1200" b="1" u="sng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CCDD1003-7730-466F-9DB1-33AC2093F22F}" type="parTrans" cxnId="{4F05C3CA-1502-419C-BC68-6A4354826A1A}">
      <dgm:prSet/>
      <dgm:spPr/>
      <dgm:t>
        <a:bodyPr/>
        <a:lstStyle/>
        <a:p>
          <a:endParaRPr lang="ru-RU" sz="1600">
            <a:latin typeface="Bookman Old Style" panose="02050604050505020204" pitchFamily="18" charset="0"/>
          </a:endParaRPr>
        </a:p>
      </dgm:t>
    </dgm:pt>
    <dgm:pt modelId="{6A2F3F5D-AB27-4468-B2F2-784DB7B14E11}" type="sibTrans" cxnId="{4F05C3CA-1502-419C-BC68-6A4354826A1A}">
      <dgm:prSet/>
      <dgm:spPr/>
      <dgm:t>
        <a:bodyPr/>
        <a:lstStyle/>
        <a:p>
          <a:endParaRPr lang="ru-RU" sz="1600" dirty="0">
            <a:latin typeface="Bookman Old Style" panose="02050604050505020204" pitchFamily="18" charset="0"/>
          </a:endParaRPr>
        </a:p>
      </dgm:t>
    </dgm:pt>
    <dgm:pt modelId="{8F411375-87C6-425D-B65A-2549317F2F2B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Публичные слушания по проекту бюджета на очередной год и плановый период</a:t>
          </a:r>
        </a:p>
        <a:p>
          <a:r>
            <a:rPr lang="ru-RU" sz="1200" b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Октябрь</a:t>
          </a:r>
          <a:r>
            <a:rPr lang="ru-RU" sz="12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endParaRPr lang="ru-RU" sz="120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505A409-CCC5-4815-A0DA-0B1DCA2919EA}" type="parTrans" cxnId="{EB45800F-C56C-43EE-91CE-A0AB53159F43}">
      <dgm:prSet/>
      <dgm:spPr/>
      <dgm:t>
        <a:bodyPr/>
        <a:lstStyle/>
        <a:p>
          <a:endParaRPr lang="ru-RU" sz="1600">
            <a:latin typeface="Bookman Old Style" panose="02050604050505020204" pitchFamily="18" charset="0"/>
          </a:endParaRPr>
        </a:p>
      </dgm:t>
    </dgm:pt>
    <dgm:pt modelId="{267541EA-DCDB-41D6-A5EC-64ACBBD9AABB}" type="sibTrans" cxnId="{EB45800F-C56C-43EE-91CE-A0AB53159F43}">
      <dgm:prSet/>
      <dgm:spPr/>
      <dgm:t>
        <a:bodyPr/>
        <a:lstStyle/>
        <a:p>
          <a:endParaRPr lang="ru-RU" sz="1600" dirty="0">
            <a:latin typeface="Bookman Old Style" panose="02050604050505020204" pitchFamily="18" charset="0"/>
          </a:endParaRPr>
        </a:p>
      </dgm:t>
    </dgm:pt>
    <dgm:pt modelId="{99BF4EB4-AC67-4297-A662-9CB188556071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Рассмотрение проекта бюджета Комсомольской-на-Амуре городской Думой</a:t>
          </a:r>
        </a:p>
        <a:p>
          <a:r>
            <a:rPr lang="ru-RU" sz="1100" b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Ноябрь - Декабрь</a:t>
          </a:r>
          <a:endParaRPr lang="ru-RU" sz="1100" b="1" u="sng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61BA14DD-8AEB-43B3-AD62-D991F98188A0}" type="parTrans" cxnId="{0A53FF82-BFC7-4164-877D-9D2941323013}">
      <dgm:prSet/>
      <dgm:spPr/>
      <dgm:t>
        <a:bodyPr/>
        <a:lstStyle/>
        <a:p>
          <a:endParaRPr lang="ru-RU" sz="1600">
            <a:latin typeface="Bookman Old Style" panose="02050604050505020204" pitchFamily="18" charset="0"/>
          </a:endParaRPr>
        </a:p>
      </dgm:t>
    </dgm:pt>
    <dgm:pt modelId="{9AFF278A-C92C-4D1B-81C2-12C057666548}" type="sibTrans" cxnId="{0A53FF82-BFC7-4164-877D-9D2941323013}">
      <dgm:prSet/>
      <dgm:spPr/>
      <dgm:t>
        <a:bodyPr/>
        <a:lstStyle/>
        <a:p>
          <a:endParaRPr lang="ru-RU" sz="1600" dirty="0">
            <a:latin typeface="Bookman Old Style" panose="02050604050505020204" pitchFamily="18" charset="0"/>
          </a:endParaRPr>
        </a:p>
      </dgm:t>
    </dgm:pt>
    <dgm:pt modelId="{347DD686-F8B5-46C7-8904-594A3E79047A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Утверждение бюджета на очередной год и плановый период</a:t>
          </a:r>
        </a:p>
        <a:p>
          <a:r>
            <a:rPr lang="ru-RU" sz="1200" b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Декабрь</a:t>
          </a:r>
          <a:endParaRPr lang="ru-RU" sz="1200" b="1" u="sng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58A22380-E43F-4CA2-9B87-3FA782AABF04}" type="parTrans" cxnId="{E4F4644B-5832-481B-A992-AA562E3C4858}">
      <dgm:prSet/>
      <dgm:spPr/>
      <dgm:t>
        <a:bodyPr/>
        <a:lstStyle/>
        <a:p>
          <a:endParaRPr lang="ru-RU" sz="1600">
            <a:latin typeface="Bookman Old Style" panose="02050604050505020204" pitchFamily="18" charset="0"/>
          </a:endParaRPr>
        </a:p>
      </dgm:t>
    </dgm:pt>
    <dgm:pt modelId="{C1373B5D-9521-4683-9F73-8E35C939D471}" type="sibTrans" cxnId="{E4F4644B-5832-481B-A992-AA562E3C4858}">
      <dgm:prSet/>
      <dgm:spPr/>
      <dgm:t>
        <a:bodyPr/>
        <a:lstStyle/>
        <a:p>
          <a:endParaRPr lang="ru-RU" sz="1600" dirty="0">
            <a:latin typeface="Bookman Old Style" panose="02050604050505020204" pitchFamily="18" charset="0"/>
          </a:endParaRPr>
        </a:p>
      </dgm:t>
    </dgm:pt>
    <dgm:pt modelId="{06411473-49C2-4E78-9625-2425C9EE6D57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Исполнение бюджета в текущем году</a:t>
          </a:r>
        </a:p>
        <a:p>
          <a:r>
            <a:rPr lang="ru-RU" sz="1200" b="1" u="sng" dirty="0" smtClean="0">
              <a:solidFill>
                <a:schemeClr val="tx1"/>
              </a:solidFill>
              <a:latin typeface="Bookman Old Style" panose="02050604050505020204" pitchFamily="18" charset="0"/>
            </a:rPr>
            <a:t>Январь - Декабрь</a:t>
          </a:r>
          <a:endParaRPr lang="ru-RU" sz="1200" b="1" u="sng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4F6BA5B-7144-4751-ACFB-05161618A7DD}" type="parTrans" cxnId="{F51F96B5-4558-4F8B-9D71-3B1AFA9AD1EC}">
      <dgm:prSet/>
      <dgm:spPr/>
      <dgm:t>
        <a:bodyPr/>
        <a:lstStyle/>
        <a:p>
          <a:endParaRPr lang="ru-RU" sz="1600">
            <a:latin typeface="Bookman Old Style" panose="02050604050505020204" pitchFamily="18" charset="0"/>
          </a:endParaRPr>
        </a:p>
      </dgm:t>
    </dgm:pt>
    <dgm:pt modelId="{382CE5E8-BD90-42E4-A492-A594814E35FA}" type="sibTrans" cxnId="{F51F96B5-4558-4F8B-9D71-3B1AFA9AD1EC}">
      <dgm:prSet/>
      <dgm:spPr/>
      <dgm:t>
        <a:bodyPr/>
        <a:lstStyle/>
        <a:p>
          <a:endParaRPr lang="ru-RU" sz="1600" dirty="0">
            <a:latin typeface="Bookman Old Style" panose="02050604050505020204" pitchFamily="18" charset="0"/>
          </a:endParaRPr>
        </a:p>
      </dgm:t>
    </dgm:pt>
    <dgm:pt modelId="{80A11E95-4323-4BB5-99FA-CACFC58AAF85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Утверждение отчета об исполнении бюджета предыдущего года</a:t>
          </a:r>
        </a:p>
        <a:p>
          <a:r>
            <a:rPr lang="ru-RU" sz="1200" b="1" u="sng" dirty="0" smtClean="0">
              <a:solidFill>
                <a:schemeClr val="tx1"/>
              </a:solidFill>
              <a:latin typeface="Bookman Old Style" panose="02050604050505020204" pitchFamily="18" charset="0"/>
            </a:rPr>
            <a:t>Апрель - Май</a:t>
          </a:r>
          <a:endParaRPr lang="ru-RU" sz="1200" b="1" u="sng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B3B55B8-25F3-495C-96CD-C34FBD6CD09B}" type="parTrans" cxnId="{C3A0A0EB-E14F-435F-BD01-B5CAB9D3FD57}">
      <dgm:prSet/>
      <dgm:spPr/>
      <dgm:t>
        <a:bodyPr/>
        <a:lstStyle/>
        <a:p>
          <a:endParaRPr lang="ru-RU" sz="1600">
            <a:latin typeface="Bookman Old Style" panose="02050604050505020204" pitchFamily="18" charset="0"/>
          </a:endParaRPr>
        </a:p>
      </dgm:t>
    </dgm:pt>
    <dgm:pt modelId="{9ADEEBF4-A541-4C22-8BB6-67C1BA0E40EA}" type="sibTrans" cxnId="{C3A0A0EB-E14F-435F-BD01-B5CAB9D3FD57}">
      <dgm:prSet/>
      <dgm:spPr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endParaRPr lang="ru-RU" sz="1600" dirty="0">
            <a:latin typeface="Bookman Old Style" panose="02050604050505020204" pitchFamily="18" charset="0"/>
          </a:endParaRPr>
        </a:p>
      </dgm:t>
    </dgm:pt>
    <dgm:pt modelId="{9CEA9098-DC7C-4E93-A533-56728E77A761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Формирование отчета об исполнении бюджета предыдущего года</a:t>
          </a:r>
        </a:p>
        <a:p>
          <a:r>
            <a:rPr lang="ru-RU" sz="1200" b="1" u="sng" dirty="0" smtClean="0">
              <a:solidFill>
                <a:schemeClr val="tx1"/>
              </a:solidFill>
              <a:latin typeface="Bookman Old Style" panose="02050604050505020204" pitchFamily="18" charset="0"/>
            </a:rPr>
            <a:t>Февраль - Март</a:t>
          </a:r>
          <a:endParaRPr lang="ru-RU" sz="1200" b="1" u="sng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8CFF5F0-A742-4091-B40B-ADFC17EBE4F4}" type="parTrans" cxnId="{6A8E99C5-C8B5-429A-AD1C-584FC07E9A2F}">
      <dgm:prSet/>
      <dgm:spPr/>
      <dgm:t>
        <a:bodyPr/>
        <a:lstStyle/>
        <a:p>
          <a:endParaRPr lang="ru-RU" sz="1600">
            <a:latin typeface="Bookman Old Style" panose="02050604050505020204" pitchFamily="18" charset="0"/>
          </a:endParaRPr>
        </a:p>
      </dgm:t>
    </dgm:pt>
    <dgm:pt modelId="{93EBC3CB-77FC-48E4-97E9-CE6412F9DB06}" type="sibTrans" cxnId="{6A8E99C5-C8B5-429A-AD1C-584FC07E9A2F}">
      <dgm:prSet/>
      <dgm:spPr/>
      <dgm:t>
        <a:bodyPr/>
        <a:lstStyle/>
        <a:p>
          <a:endParaRPr lang="ru-RU" sz="1600" dirty="0">
            <a:latin typeface="Bookman Old Style" panose="02050604050505020204" pitchFamily="18" charset="0"/>
          </a:endParaRPr>
        </a:p>
      </dgm:t>
    </dgm:pt>
    <dgm:pt modelId="{5A8D6593-0E10-4AD5-B370-3C2C42FCDDE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Публичные слушания по отчету об исполнении бюджета предыдущего года</a:t>
          </a:r>
        </a:p>
        <a:p>
          <a:r>
            <a:rPr lang="ru-RU" sz="1200" b="1" u="sng" dirty="0" smtClean="0">
              <a:solidFill>
                <a:schemeClr val="tx1"/>
              </a:solidFill>
              <a:latin typeface="Bookman Old Style" panose="02050604050505020204" pitchFamily="18" charset="0"/>
            </a:rPr>
            <a:t>Апрель</a:t>
          </a:r>
          <a:endParaRPr lang="ru-RU" sz="1200" b="1" u="sng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5A62C237-8872-4294-9CB6-55F92F78D969}" type="parTrans" cxnId="{85931F67-8C30-4AF8-B8A7-C4FDB457F88B}">
      <dgm:prSet/>
      <dgm:spPr/>
      <dgm:t>
        <a:bodyPr/>
        <a:lstStyle/>
        <a:p>
          <a:endParaRPr lang="ru-RU" sz="1600">
            <a:latin typeface="Bookman Old Style" panose="02050604050505020204" pitchFamily="18" charset="0"/>
          </a:endParaRPr>
        </a:p>
      </dgm:t>
    </dgm:pt>
    <dgm:pt modelId="{D4810949-BF98-4F20-B4E5-4AED6578736D}" type="sibTrans" cxnId="{85931F67-8C30-4AF8-B8A7-C4FDB457F88B}">
      <dgm:prSet/>
      <dgm:spPr/>
      <dgm:t>
        <a:bodyPr/>
        <a:lstStyle/>
        <a:p>
          <a:endParaRPr lang="ru-RU" sz="1600" dirty="0">
            <a:latin typeface="Bookman Old Style" panose="02050604050505020204" pitchFamily="18" charset="0"/>
          </a:endParaRPr>
        </a:p>
      </dgm:t>
    </dgm:pt>
    <dgm:pt modelId="{7D157DF1-859B-486F-BF64-28DC30B3AD4B}" type="pres">
      <dgm:prSet presAssocID="{4B7BC92E-EA81-4859-83AA-F3ACBC9791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A639EF-6C70-434E-A09A-7D791DEF3CCD}" type="pres">
      <dgm:prSet presAssocID="{A4AD1DEA-074A-4D98-A250-8364733A3BC3}" presName="node" presStyleLbl="node1" presStyleIdx="0" presStyleCnt="8" custScaleX="167091" custScaleY="143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9DDDF-7903-4D4D-B8A3-42CCB7A78641}" type="pres">
      <dgm:prSet presAssocID="{A4AD1DEA-074A-4D98-A250-8364733A3BC3}" presName="spNode" presStyleCnt="0"/>
      <dgm:spPr/>
    </dgm:pt>
    <dgm:pt modelId="{3108A195-B94F-4C06-A21C-F6AECAC5982F}" type="pres">
      <dgm:prSet presAssocID="{6A2F3F5D-AB27-4468-B2F2-784DB7B14E11}" presName="sibTrans" presStyleLbl="sibTrans1D1" presStyleIdx="0" presStyleCnt="8"/>
      <dgm:spPr/>
      <dgm:t>
        <a:bodyPr/>
        <a:lstStyle/>
        <a:p>
          <a:endParaRPr lang="ru-RU"/>
        </a:p>
      </dgm:t>
    </dgm:pt>
    <dgm:pt modelId="{F13215F4-E4C9-4D3E-9444-8C61152D43FC}" type="pres">
      <dgm:prSet presAssocID="{8F411375-87C6-425D-B65A-2549317F2F2B}" presName="node" presStyleLbl="node1" presStyleIdx="1" presStyleCnt="8" custScaleX="167091" custScaleY="143910" custRadScaleRad="129219" custRadScaleInc="75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A0BBB5-E2DD-4FCD-9B90-D33BE2B89435}" type="pres">
      <dgm:prSet presAssocID="{8F411375-87C6-425D-B65A-2549317F2F2B}" presName="spNode" presStyleCnt="0"/>
      <dgm:spPr/>
    </dgm:pt>
    <dgm:pt modelId="{AD4BA516-AC57-42FE-89F1-92B2CD7D2B49}" type="pres">
      <dgm:prSet presAssocID="{267541EA-DCDB-41D6-A5EC-64ACBBD9AABB}" presName="sibTrans" presStyleLbl="sibTrans1D1" presStyleIdx="1" presStyleCnt="8"/>
      <dgm:spPr/>
      <dgm:t>
        <a:bodyPr/>
        <a:lstStyle/>
        <a:p>
          <a:endParaRPr lang="ru-RU"/>
        </a:p>
      </dgm:t>
    </dgm:pt>
    <dgm:pt modelId="{C7F8FEE8-3A7F-4C31-BBDD-3C60BE3BD8B6}" type="pres">
      <dgm:prSet presAssocID="{99BF4EB4-AC67-4297-A662-9CB188556071}" presName="node" presStyleLbl="node1" presStyleIdx="2" presStyleCnt="8" custScaleX="167091" custScaleY="143910" custRadScaleRad="136791" custRadScaleInc="-2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0EB40-3A67-4CA7-808D-3411D9A8352E}" type="pres">
      <dgm:prSet presAssocID="{99BF4EB4-AC67-4297-A662-9CB188556071}" presName="spNode" presStyleCnt="0"/>
      <dgm:spPr/>
    </dgm:pt>
    <dgm:pt modelId="{7C5329BC-B4A3-4203-9E75-3BF9F1C4597B}" type="pres">
      <dgm:prSet presAssocID="{9AFF278A-C92C-4D1B-81C2-12C057666548}" presName="sibTrans" presStyleLbl="sibTrans1D1" presStyleIdx="2" presStyleCnt="8"/>
      <dgm:spPr/>
      <dgm:t>
        <a:bodyPr/>
        <a:lstStyle/>
        <a:p>
          <a:endParaRPr lang="ru-RU"/>
        </a:p>
      </dgm:t>
    </dgm:pt>
    <dgm:pt modelId="{25CC3F5A-EC9C-41F6-BC0F-1A377C5DB6B9}" type="pres">
      <dgm:prSet presAssocID="{347DD686-F8B5-46C7-8904-594A3E79047A}" presName="node" presStyleLbl="node1" presStyleIdx="3" presStyleCnt="8" custScaleX="167091" custScaleY="143910" custRadScaleRad="128126" custRadScaleInc="-80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37044-1B43-479B-AA7B-0F6B67E29DCA}" type="pres">
      <dgm:prSet presAssocID="{347DD686-F8B5-46C7-8904-594A3E79047A}" presName="spNode" presStyleCnt="0"/>
      <dgm:spPr/>
    </dgm:pt>
    <dgm:pt modelId="{19BD5B7E-7B9F-4732-92FB-EF4CF02C3ED8}" type="pres">
      <dgm:prSet presAssocID="{C1373B5D-9521-4683-9F73-8E35C939D471}" presName="sibTrans" presStyleLbl="sibTrans1D1" presStyleIdx="3" presStyleCnt="8"/>
      <dgm:spPr/>
      <dgm:t>
        <a:bodyPr/>
        <a:lstStyle/>
        <a:p>
          <a:endParaRPr lang="ru-RU"/>
        </a:p>
      </dgm:t>
    </dgm:pt>
    <dgm:pt modelId="{6E896FD7-3B13-42FF-AB13-BCCB620C09E3}" type="pres">
      <dgm:prSet presAssocID="{06411473-49C2-4E78-9625-2425C9EE6D57}" presName="node" presStyleLbl="node1" presStyleIdx="4" presStyleCnt="8" custScaleX="167091" custScaleY="143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5A3CC-6DE7-44FA-8689-CAC6F81BF63C}" type="pres">
      <dgm:prSet presAssocID="{06411473-49C2-4E78-9625-2425C9EE6D57}" presName="spNode" presStyleCnt="0"/>
      <dgm:spPr/>
    </dgm:pt>
    <dgm:pt modelId="{79CDF854-1F10-43D7-99D2-76F11D9725B0}" type="pres">
      <dgm:prSet presAssocID="{382CE5E8-BD90-42E4-A492-A594814E35FA}" presName="sibTrans" presStyleLbl="sibTrans1D1" presStyleIdx="4" presStyleCnt="8"/>
      <dgm:spPr/>
      <dgm:t>
        <a:bodyPr/>
        <a:lstStyle/>
        <a:p>
          <a:endParaRPr lang="ru-RU"/>
        </a:p>
      </dgm:t>
    </dgm:pt>
    <dgm:pt modelId="{84D49A61-22B7-499B-A919-F8FD998068B1}" type="pres">
      <dgm:prSet presAssocID="{9CEA9098-DC7C-4E93-A533-56728E77A761}" presName="node" presStyleLbl="node1" presStyleIdx="5" presStyleCnt="8" custScaleX="167091" custScaleY="143910" custRadScaleRad="128007" custRadScaleInc="83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20B07-534B-4D38-982B-7DD7AD9D360F}" type="pres">
      <dgm:prSet presAssocID="{9CEA9098-DC7C-4E93-A533-56728E77A761}" presName="spNode" presStyleCnt="0"/>
      <dgm:spPr/>
    </dgm:pt>
    <dgm:pt modelId="{70019D83-31AA-481B-989B-338F7FB36995}" type="pres">
      <dgm:prSet presAssocID="{93EBC3CB-77FC-48E4-97E9-CE6412F9DB06}" presName="sibTrans" presStyleLbl="sibTrans1D1" presStyleIdx="5" presStyleCnt="8"/>
      <dgm:spPr/>
      <dgm:t>
        <a:bodyPr/>
        <a:lstStyle/>
        <a:p>
          <a:endParaRPr lang="ru-RU"/>
        </a:p>
      </dgm:t>
    </dgm:pt>
    <dgm:pt modelId="{97CA5794-A3F9-4A87-A4BF-20107DC0EC64}" type="pres">
      <dgm:prSet presAssocID="{5A8D6593-0E10-4AD5-B370-3C2C42FCDDEC}" presName="node" presStyleLbl="node1" presStyleIdx="6" presStyleCnt="8" custScaleX="167091" custScaleY="143910" custRadScaleRad="137236" custRadScaleInc="5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5D097-09D2-487A-A301-DEF2AC04A453}" type="pres">
      <dgm:prSet presAssocID="{5A8D6593-0E10-4AD5-B370-3C2C42FCDDEC}" presName="spNode" presStyleCnt="0"/>
      <dgm:spPr/>
    </dgm:pt>
    <dgm:pt modelId="{BD90ADE8-817A-4B46-9105-2206F962EDC3}" type="pres">
      <dgm:prSet presAssocID="{D4810949-BF98-4F20-B4E5-4AED6578736D}" presName="sibTrans" presStyleLbl="sibTrans1D1" presStyleIdx="6" presStyleCnt="8"/>
      <dgm:spPr/>
      <dgm:t>
        <a:bodyPr/>
        <a:lstStyle/>
        <a:p>
          <a:endParaRPr lang="ru-RU"/>
        </a:p>
      </dgm:t>
    </dgm:pt>
    <dgm:pt modelId="{57713FF4-0D4E-4DF6-8181-3323C20A2A52}" type="pres">
      <dgm:prSet presAssocID="{80A11E95-4323-4BB5-99FA-CACFC58AAF85}" presName="node" presStyleLbl="node1" presStyleIdx="7" presStyleCnt="8" custScaleX="167091" custScaleY="143910" custRadScaleRad="130079" custRadScaleInc="-73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8493E-E92A-40D2-A855-7A3B2E7B4CCA}" type="pres">
      <dgm:prSet presAssocID="{80A11E95-4323-4BB5-99FA-CACFC58AAF85}" presName="spNode" presStyleCnt="0"/>
      <dgm:spPr/>
    </dgm:pt>
    <dgm:pt modelId="{F2FFC154-EBE4-4AE8-A748-BA7D29DE9CD7}" type="pres">
      <dgm:prSet presAssocID="{9ADEEBF4-A541-4C22-8BB6-67C1BA0E40EA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6A8E99C5-C8B5-429A-AD1C-584FC07E9A2F}" srcId="{4B7BC92E-EA81-4859-83AA-F3ACBC97910E}" destId="{9CEA9098-DC7C-4E93-A533-56728E77A761}" srcOrd="5" destOrd="0" parTransId="{C8CFF5F0-A742-4091-B40B-ADFC17EBE4F4}" sibTransId="{93EBC3CB-77FC-48E4-97E9-CE6412F9DB06}"/>
    <dgm:cxn modelId="{4FCB8DFD-310E-4039-9AC2-84606701E38F}" type="presOf" srcId="{9ADEEBF4-A541-4C22-8BB6-67C1BA0E40EA}" destId="{F2FFC154-EBE4-4AE8-A748-BA7D29DE9CD7}" srcOrd="0" destOrd="0" presId="urn:microsoft.com/office/officeart/2005/8/layout/cycle5"/>
    <dgm:cxn modelId="{85931F67-8C30-4AF8-B8A7-C4FDB457F88B}" srcId="{4B7BC92E-EA81-4859-83AA-F3ACBC97910E}" destId="{5A8D6593-0E10-4AD5-B370-3C2C42FCDDEC}" srcOrd="6" destOrd="0" parTransId="{5A62C237-8872-4294-9CB6-55F92F78D969}" sibTransId="{D4810949-BF98-4F20-B4E5-4AED6578736D}"/>
    <dgm:cxn modelId="{195DE6F5-B185-4DF3-8A52-0132C9E20260}" type="presOf" srcId="{5A8D6593-0E10-4AD5-B370-3C2C42FCDDEC}" destId="{97CA5794-A3F9-4A87-A4BF-20107DC0EC64}" srcOrd="0" destOrd="0" presId="urn:microsoft.com/office/officeart/2005/8/layout/cycle5"/>
    <dgm:cxn modelId="{E4F4644B-5832-481B-A992-AA562E3C4858}" srcId="{4B7BC92E-EA81-4859-83AA-F3ACBC97910E}" destId="{347DD686-F8B5-46C7-8904-594A3E79047A}" srcOrd="3" destOrd="0" parTransId="{58A22380-E43F-4CA2-9B87-3FA782AABF04}" sibTransId="{C1373B5D-9521-4683-9F73-8E35C939D471}"/>
    <dgm:cxn modelId="{4E414B15-31C3-4677-8487-1B9C724FE467}" type="presOf" srcId="{93EBC3CB-77FC-48E4-97E9-CE6412F9DB06}" destId="{70019D83-31AA-481B-989B-338F7FB36995}" srcOrd="0" destOrd="0" presId="urn:microsoft.com/office/officeart/2005/8/layout/cycle5"/>
    <dgm:cxn modelId="{20455BDB-4076-4D01-A7CA-DC850EB9959B}" type="presOf" srcId="{A4AD1DEA-074A-4D98-A250-8364733A3BC3}" destId="{FAA639EF-6C70-434E-A09A-7D791DEF3CCD}" srcOrd="0" destOrd="0" presId="urn:microsoft.com/office/officeart/2005/8/layout/cycle5"/>
    <dgm:cxn modelId="{C3A0A0EB-E14F-435F-BD01-B5CAB9D3FD57}" srcId="{4B7BC92E-EA81-4859-83AA-F3ACBC97910E}" destId="{80A11E95-4323-4BB5-99FA-CACFC58AAF85}" srcOrd="7" destOrd="0" parTransId="{0B3B55B8-25F3-495C-96CD-C34FBD6CD09B}" sibTransId="{9ADEEBF4-A541-4C22-8BB6-67C1BA0E40EA}"/>
    <dgm:cxn modelId="{C46B854E-800C-4D0B-99BC-03FBE3051831}" type="presOf" srcId="{99BF4EB4-AC67-4297-A662-9CB188556071}" destId="{C7F8FEE8-3A7F-4C31-BBDD-3C60BE3BD8B6}" srcOrd="0" destOrd="0" presId="urn:microsoft.com/office/officeart/2005/8/layout/cycle5"/>
    <dgm:cxn modelId="{1413D66E-27C4-4C2C-B6EB-1CFD3FD0558A}" type="presOf" srcId="{D4810949-BF98-4F20-B4E5-4AED6578736D}" destId="{BD90ADE8-817A-4B46-9105-2206F962EDC3}" srcOrd="0" destOrd="0" presId="urn:microsoft.com/office/officeart/2005/8/layout/cycle5"/>
    <dgm:cxn modelId="{9AB1A2D0-8819-43FD-AE5D-AB6890DE7207}" type="presOf" srcId="{06411473-49C2-4E78-9625-2425C9EE6D57}" destId="{6E896FD7-3B13-42FF-AB13-BCCB620C09E3}" srcOrd="0" destOrd="0" presId="urn:microsoft.com/office/officeart/2005/8/layout/cycle5"/>
    <dgm:cxn modelId="{03CEA823-1EEF-44C1-A918-68585F07CDA8}" type="presOf" srcId="{C1373B5D-9521-4683-9F73-8E35C939D471}" destId="{19BD5B7E-7B9F-4732-92FB-EF4CF02C3ED8}" srcOrd="0" destOrd="0" presId="urn:microsoft.com/office/officeart/2005/8/layout/cycle5"/>
    <dgm:cxn modelId="{6BF69BC4-C963-4480-BB4C-67266037C78A}" type="presOf" srcId="{8F411375-87C6-425D-B65A-2549317F2F2B}" destId="{F13215F4-E4C9-4D3E-9444-8C61152D43FC}" srcOrd="0" destOrd="0" presId="urn:microsoft.com/office/officeart/2005/8/layout/cycle5"/>
    <dgm:cxn modelId="{EA84217E-CD11-44FA-9912-1D0F664EED3F}" type="presOf" srcId="{80A11E95-4323-4BB5-99FA-CACFC58AAF85}" destId="{57713FF4-0D4E-4DF6-8181-3323C20A2A52}" srcOrd="0" destOrd="0" presId="urn:microsoft.com/office/officeart/2005/8/layout/cycle5"/>
    <dgm:cxn modelId="{EC48FE84-9E52-4442-938E-30C20E19E692}" type="presOf" srcId="{6A2F3F5D-AB27-4468-B2F2-784DB7B14E11}" destId="{3108A195-B94F-4C06-A21C-F6AECAC5982F}" srcOrd="0" destOrd="0" presId="urn:microsoft.com/office/officeart/2005/8/layout/cycle5"/>
    <dgm:cxn modelId="{6796F4E9-1AB7-403D-B433-F381B38EBF64}" type="presOf" srcId="{347DD686-F8B5-46C7-8904-594A3E79047A}" destId="{25CC3F5A-EC9C-41F6-BC0F-1A377C5DB6B9}" srcOrd="0" destOrd="0" presId="urn:microsoft.com/office/officeart/2005/8/layout/cycle5"/>
    <dgm:cxn modelId="{EB45800F-C56C-43EE-91CE-A0AB53159F43}" srcId="{4B7BC92E-EA81-4859-83AA-F3ACBC97910E}" destId="{8F411375-87C6-425D-B65A-2549317F2F2B}" srcOrd="1" destOrd="0" parTransId="{F505A409-CCC5-4815-A0DA-0B1DCA2919EA}" sibTransId="{267541EA-DCDB-41D6-A5EC-64ACBBD9AABB}"/>
    <dgm:cxn modelId="{4F05C3CA-1502-419C-BC68-6A4354826A1A}" srcId="{4B7BC92E-EA81-4859-83AA-F3ACBC97910E}" destId="{A4AD1DEA-074A-4D98-A250-8364733A3BC3}" srcOrd="0" destOrd="0" parTransId="{CCDD1003-7730-466F-9DB1-33AC2093F22F}" sibTransId="{6A2F3F5D-AB27-4468-B2F2-784DB7B14E11}"/>
    <dgm:cxn modelId="{110996B7-1CED-47B6-8498-7F351F269898}" type="presOf" srcId="{9AFF278A-C92C-4D1B-81C2-12C057666548}" destId="{7C5329BC-B4A3-4203-9E75-3BF9F1C4597B}" srcOrd="0" destOrd="0" presId="urn:microsoft.com/office/officeart/2005/8/layout/cycle5"/>
    <dgm:cxn modelId="{5955AD75-6B9F-42BA-B5BE-5BB78626DC43}" type="presOf" srcId="{382CE5E8-BD90-42E4-A492-A594814E35FA}" destId="{79CDF854-1F10-43D7-99D2-76F11D9725B0}" srcOrd="0" destOrd="0" presId="urn:microsoft.com/office/officeart/2005/8/layout/cycle5"/>
    <dgm:cxn modelId="{C29B371C-F2FE-4278-B2ED-3AAEFDA2D8AD}" type="presOf" srcId="{9CEA9098-DC7C-4E93-A533-56728E77A761}" destId="{84D49A61-22B7-499B-A919-F8FD998068B1}" srcOrd="0" destOrd="0" presId="urn:microsoft.com/office/officeart/2005/8/layout/cycle5"/>
    <dgm:cxn modelId="{57C568EE-DDFA-4528-A0FC-21BB8C2BBAC8}" type="presOf" srcId="{267541EA-DCDB-41D6-A5EC-64ACBBD9AABB}" destId="{AD4BA516-AC57-42FE-89F1-92B2CD7D2B49}" srcOrd="0" destOrd="0" presId="urn:microsoft.com/office/officeart/2005/8/layout/cycle5"/>
    <dgm:cxn modelId="{F51F96B5-4558-4F8B-9D71-3B1AFA9AD1EC}" srcId="{4B7BC92E-EA81-4859-83AA-F3ACBC97910E}" destId="{06411473-49C2-4E78-9625-2425C9EE6D57}" srcOrd="4" destOrd="0" parTransId="{74F6BA5B-7144-4751-ACFB-05161618A7DD}" sibTransId="{382CE5E8-BD90-42E4-A492-A594814E35FA}"/>
    <dgm:cxn modelId="{0A53FF82-BFC7-4164-877D-9D2941323013}" srcId="{4B7BC92E-EA81-4859-83AA-F3ACBC97910E}" destId="{99BF4EB4-AC67-4297-A662-9CB188556071}" srcOrd="2" destOrd="0" parTransId="{61BA14DD-8AEB-43B3-AD62-D991F98188A0}" sibTransId="{9AFF278A-C92C-4D1B-81C2-12C057666548}"/>
    <dgm:cxn modelId="{654E39BB-53E3-4B75-8CF6-BA792A616C3B}" type="presOf" srcId="{4B7BC92E-EA81-4859-83AA-F3ACBC97910E}" destId="{7D157DF1-859B-486F-BF64-28DC30B3AD4B}" srcOrd="0" destOrd="0" presId="urn:microsoft.com/office/officeart/2005/8/layout/cycle5"/>
    <dgm:cxn modelId="{05565DF2-242F-4499-82F9-2CFB78280B82}" type="presParOf" srcId="{7D157DF1-859B-486F-BF64-28DC30B3AD4B}" destId="{FAA639EF-6C70-434E-A09A-7D791DEF3CCD}" srcOrd="0" destOrd="0" presId="urn:microsoft.com/office/officeart/2005/8/layout/cycle5"/>
    <dgm:cxn modelId="{D1EA4D80-8689-4624-8033-5A6A6C4668F1}" type="presParOf" srcId="{7D157DF1-859B-486F-BF64-28DC30B3AD4B}" destId="{E8E9DDDF-7903-4D4D-B8A3-42CCB7A78641}" srcOrd="1" destOrd="0" presId="urn:microsoft.com/office/officeart/2005/8/layout/cycle5"/>
    <dgm:cxn modelId="{506C6B7F-60FB-45D5-92AB-BCBAC3D879BE}" type="presParOf" srcId="{7D157DF1-859B-486F-BF64-28DC30B3AD4B}" destId="{3108A195-B94F-4C06-A21C-F6AECAC5982F}" srcOrd="2" destOrd="0" presId="urn:microsoft.com/office/officeart/2005/8/layout/cycle5"/>
    <dgm:cxn modelId="{2CF0A7CA-76C7-4355-9F13-C2F3037670FA}" type="presParOf" srcId="{7D157DF1-859B-486F-BF64-28DC30B3AD4B}" destId="{F13215F4-E4C9-4D3E-9444-8C61152D43FC}" srcOrd="3" destOrd="0" presId="urn:microsoft.com/office/officeart/2005/8/layout/cycle5"/>
    <dgm:cxn modelId="{63A6444B-A3CB-434C-9D3A-8527FB7703D9}" type="presParOf" srcId="{7D157DF1-859B-486F-BF64-28DC30B3AD4B}" destId="{96A0BBB5-E2DD-4FCD-9B90-D33BE2B89435}" srcOrd="4" destOrd="0" presId="urn:microsoft.com/office/officeart/2005/8/layout/cycle5"/>
    <dgm:cxn modelId="{062FDE51-0448-4E32-9475-569242A0F81E}" type="presParOf" srcId="{7D157DF1-859B-486F-BF64-28DC30B3AD4B}" destId="{AD4BA516-AC57-42FE-89F1-92B2CD7D2B49}" srcOrd="5" destOrd="0" presId="urn:microsoft.com/office/officeart/2005/8/layout/cycle5"/>
    <dgm:cxn modelId="{1F586A80-4D21-47CE-88EC-2F7ED4A0E276}" type="presParOf" srcId="{7D157DF1-859B-486F-BF64-28DC30B3AD4B}" destId="{C7F8FEE8-3A7F-4C31-BBDD-3C60BE3BD8B6}" srcOrd="6" destOrd="0" presId="urn:microsoft.com/office/officeart/2005/8/layout/cycle5"/>
    <dgm:cxn modelId="{C454073C-B6A1-40C0-B72A-A27698C96CED}" type="presParOf" srcId="{7D157DF1-859B-486F-BF64-28DC30B3AD4B}" destId="{E250EB40-3A67-4CA7-808D-3411D9A8352E}" srcOrd="7" destOrd="0" presId="urn:microsoft.com/office/officeart/2005/8/layout/cycle5"/>
    <dgm:cxn modelId="{1F7F8D82-6AFA-4758-B9A5-3AC7C402636F}" type="presParOf" srcId="{7D157DF1-859B-486F-BF64-28DC30B3AD4B}" destId="{7C5329BC-B4A3-4203-9E75-3BF9F1C4597B}" srcOrd="8" destOrd="0" presId="urn:microsoft.com/office/officeart/2005/8/layout/cycle5"/>
    <dgm:cxn modelId="{88C2D7FE-BC16-4A18-BF55-D2D8D1BBC980}" type="presParOf" srcId="{7D157DF1-859B-486F-BF64-28DC30B3AD4B}" destId="{25CC3F5A-EC9C-41F6-BC0F-1A377C5DB6B9}" srcOrd="9" destOrd="0" presId="urn:microsoft.com/office/officeart/2005/8/layout/cycle5"/>
    <dgm:cxn modelId="{E67576F2-D69C-4017-8F21-C6470639FC81}" type="presParOf" srcId="{7D157DF1-859B-486F-BF64-28DC30B3AD4B}" destId="{94037044-1B43-479B-AA7B-0F6B67E29DCA}" srcOrd="10" destOrd="0" presId="urn:microsoft.com/office/officeart/2005/8/layout/cycle5"/>
    <dgm:cxn modelId="{4A184B0F-6B34-46C7-BDF6-0F2D105FEA00}" type="presParOf" srcId="{7D157DF1-859B-486F-BF64-28DC30B3AD4B}" destId="{19BD5B7E-7B9F-4732-92FB-EF4CF02C3ED8}" srcOrd="11" destOrd="0" presId="urn:microsoft.com/office/officeart/2005/8/layout/cycle5"/>
    <dgm:cxn modelId="{FA2EC4E4-E355-4782-A685-89F816C1B6A4}" type="presParOf" srcId="{7D157DF1-859B-486F-BF64-28DC30B3AD4B}" destId="{6E896FD7-3B13-42FF-AB13-BCCB620C09E3}" srcOrd="12" destOrd="0" presId="urn:microsoft.com/office/officeart/2005/8/layout/cycle5"/>
    <dgm:cxn modelId="{5EAFA4F2-2D5D-4E3B-A6AF-694AC5A777A4}" type="presParOf" srcId="{7D157DF1-859B-486F-BF64-28DC30B3AD4B}" destId="{FB55A3CC-6DE7-44FA-8689-CAC6F81BF63C}" srcOrd="13" destOrd="0" presId="urn:microsoft.com/office/officeart/2005/8/layout/cycle5"/>
    <dgm:cxn modelId="{2954BB48-33BC-4601-A795-6870CE7C281E}" type="presParOf" srcId="{7D157DF1-859B-486F-BF64-28DC30B3AD4B}" destId="{79CDF854-1F10-43D7-99D2-76F11D9725B0}" srcOrd="14" destOrd="0" presId="urn:microsoft.com/office/officeart/2005/8/layout/cycle5"/>
    <dgm:cxn modelId="{9FC002E6-7FA9-4C5B-A129-5F2567E2EC51}" type="presParOf" srcId="{7D157DF1-859B-486F-BF64-28DC30B3AD4B}" destId="{84D49A61-22B7-499B-A919-F8FD998068B1}" srcOrd="15" destOrd="0" presId="urn:microsoft.com/office/officeart/2005/8/layout/cycle5"/>
    <dgm:cxn modelId="{29AE79DB-0BC9-44F0-BABA-02A0CC90520E}" type="presParOf" srcId="{7D157DF1-859B-486F-BF64-28DC30B3AD4B}" destId="{EFE20B07-534B-4D38-982B-7DD7AD9D360F}" srcOrd="16" destOrd="0" presId="urn:microsoft.com/office/officeart/2005/8/layout/cycle5"/>
    <dgm:cxn modelId="{6D3CE599-2B1C-42CF-9D44-8D9B465C9984}" type="presParOf" srcId="{7D157DF1-859B-486F-BF64-28DC30B3AD4B}" destId="{70019D83-31AA-481B-989B-338F7FB36995}" srcOrd="17" destOrd="0" presId="urn:microsoft.com/office/officeart/2005/8/layout/cycle5"/>
    <dgm:cxn modelId="{C5CF434B-2432-4A8E-8F5D-CDE01138D59C}" type="presParOf" srcId="{7D157DF1-859B-486F-BF64-28DC30B3AD4B}" destId="{97CA5794-A3F9-4A87-A4BF-20107DC0EC64}" srcOrd="18" destOrd="0" presId="urn:microsoft.com/office/officeart/2005/8/layout/cycle5"/>
    <dgm:cxn modelId="{D67D70E7-68F7-4308-9C8B-E96BB357F5B1}" type="presParOf" srcId="{7D157DF1-859B-486F-BF64-28DC30B3AD4B}" destId="{67F5D097-09D2-487A-A301-DEF2AC04A453}" srcOrd="19" destOrd="0" presId="urn:microsoft.com/office/officeart/2005/8/layout/cycle5"/>
    <dgm:cxn modelId="{442A273B-3A5C-48D8-8507-1E63AA06BA59}" type="presParOf" srcId="{7D157DF1-859B-486F-BF64-28DC30B3AD4B}" destId="{BD90ADE8-817A-4B46-9105-2206F962EDC3}" srcOrd="20" destOrd="0" presId="urn:microsoft.com/office/officeart/2005/8/layout/cycle5"/>
    <dgm:cxn modelId="{8A3C562C-AD37-40DA-A4A1-764A2BC3A5B3}" type="presParOf" srcId="{7D157DF1-859B-486F-BF64-28DC30B3AD4B}" destId="{57713FF4-0D4E-4DF6-8181-3323C20A2A52}" srcOrd="21" destOrd="0" presId="urn:microsoft.com/office/officeart/2005/8/layout/cycle5"/>
    <dgm:cxn modelId="{C324F1AF-3321-41B4-9076-2635DDFC50CF}" type="presParOf" srcId="{7D157DF1-859B-486F-BF64-28DC30B3AD4B}" destId="{BF78493E-E92A-40D2-A855-7A3B2E7B4CCA}" srcOrd="22" destOrd="0" presId="urn:microsoft.com/office/officeart/2005/8/layout/cycle5"/>
    <dgm:cxn modelId="{BDB1F401-25C8-4415-9E3B-9C1D6335479F}" type="presParOf" srcId="{7D157DF1-859B-486F-BF64-28DC30B3AD4B}" destId="{F2FFC154-EBE4-4AE8-A748-BA7D29DE9CD7}" srcOrd="23" destOrd="0" presId="urn:microsoft.com/office/officeart/2005/8/layout/cycle5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D326A-F8DC-4F6D-8F50-0ADF96FEAE75}">
      <dsp:nvSpPr>
        <dsp:cNvPr id="0" name=""/>
        <dsp:cNvSpPr/>
      </dsp:nvSpPr>
      <dsp:spPr>
        <a:xfrm>
          <a:off x="7400" y="140684"/>
          <a:ext cx="3034666" cy="432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Bookman Old Style" panose="02050604050505020204" pitchFamily="18" charset="0"/>
            </a:rPr>
            <a:t>Налоговые доходы</a:t>
          </a:r>
        </a:p>
      </dsp:txBody>
      <dsp:txXfrm>
        <a:off x="7400" y="140684"/>
        <a:ext cx="3034666" cy="432000"/>
      </dsp:txXfrm>
    </dsp:sp>
    <dsp:sp modelId="{C25151AA-3BF3-40A6-96BF-B66B0F07ED9A}">
      <dsp:nvSpPr>
        <dsp:cNvPr id="0" name=""/>
        <dsp:cNvSpPr/>
      </dsp:nvSpPr>
      <dsp:spPr>
        <a:xfrm>
          <a:off x="23036" y="572684"/>
          <a:ext cx="3003394" cy="400941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 уплаты налогов, установленных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Налоговым 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кодексом Российской Федерации: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</a:t>
          </a:r>
          <a:r>
            <a:rPr lang="ru-RU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физических лиц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Налог на совокупный доход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Акцизы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36" y="572684"/>
        <a:ext cx="3003394" cy="4009415"/>
      </dsp:txXfrm>
    </dsp:sp>
    <dsp:sp modelId="{B9BFB59F-7FF8-4145-B4A6-B49E6834F33C}">
      <dsp:nvSpPr>
        <dsp:cNvPr id="0" name=""/>
        <dsp:cNvSpPr/>
      </dsp:nvSpPr>
      <dsp:spPr>
        <a:xfrm>
          <a:off x="3465891" y="140684"/>
          <a:ext cx="3027310" cy="432000"/>
        </a:xfrm>
        <a:prstGeom prst="rect">
          <a:avLst/>
        </a:prstGeom>
        <a:solidFill>
          <a:srgbClr val="FEA194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Bookman Old Style" panose="02050604050505020204" pitchFamily="18" charset="0"/>
            </a:rPr>
            <a:t>Неналоговые доходы </a:t>
          </a:r>
        </a:p>
      </dsp:txBody>
      <dsp:txXfrm>
        <a:off x="3465891" y="140684"/>
        <a:ext cx="3027310" cy="432000"/>
      </dsp:txXfrm>
    </dsp:sp>
    <dsp:sp modelId="{41EA03E7-6B95-4EC0-95DD-2CB0524F55CC}">
      <dsp:nvSpPr>
        <dsp:cNvPr id="0" name=""/>
        <dsp:cNvSpPr/>
      </dsp:nvSpPr>
      <dsp:spPr>
        <a:xfrm>
          <a:off x="3465891" y="572684"/>
          <a:ext cx="3027310" cy="4009415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n-US" sz="1500" kern="1200" dirty="0">
              <a:latin typeface="Bookman Old Style" panose="02050604050505020204" pitchFamily="18" charset="0"/>
            </a:rPr>
            <a:t>  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</a:t>
          </a: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 уплаты пошлин и сборов, </a:t>
          </a: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установленных </a:t>
          </a:r>
          <a:r>
            <a:rPr lang="ru-RU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законодательством, а также штрафов за нарушение законодательства: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 реализации имущества находящегося в муниципальной собственности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Плата за негативное воздействие на окружающую среду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Платные услуги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Компенсация затрат государства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Штрафные санкции 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5891" y="572684"/>
        <a:ext cx="3027310" cy="4009415"/>
      </dsp:txXfrm>
    </dsp:sp>
    <dsp:sp modelId="{D46FDC3D-D6F5-4BAA-BA30-7EA184ED16C4}">
      <dsp:nvSpPr>
        <dsp:cNvPr id="0" name=""/>
        <dsp:cNvSpPr/>
      </dsp:nvSpPr>
      <dsp:spPr>
        <a:xfrm>
          <a:off x="6917024" y="140684"/>
          <a:ext cx="3027310" cy="432000"/>
        </a:xfrm>
        <a:prstGeom prst="rect">
          <a:avLst/>
        </a:prstGeom>
        <a:solidFill>
          <a:srgbClr val="92D050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Bookman Old Style" panose="02050604050505020204" pitchFamily="18" charset="0"/>
            </a:rPr>
            <a:t>Безвозмездные поступления</a:t>
          </a:r>
        </a:p>
      </dsp:txBody>
      <dsp:txXfrm>
        <a:off x="6917024" y="140684"/>
        <a:ext cx="3027310" cy="432000"/>
      </dsp:txXfrm>
    </dsp:sp>
    <dsp:sp modelId="{E16CE65B-6D9D-47BA-AF92-EF52F4A9AA0A}">
      <dsp:nvSpPr>
        <dsp:cNvPr id="0" name=""/>
        <dsp:cNvSpPr/>
      </dsp:nvSpPr>
      <dsp:spPr>
        <a:xfrm>
          <a:off x="6917024" y="572684"/>
          <a:ext cx="3027310" cy="4009415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 prst="angle"/>
          <a:bevelB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ru-RU" sz="1500" kern="1200" dirty="0">
              <a:latin typeface="Bookman Old Style" panose="02050604050505020204" pitchFamily="18" charset="0"/>
            </a:rPr>
            <a:t>  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системы, 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организаций, граждан (кроме налоговых и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неналоговых 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доходов):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</a:t>
          </a:r>
          <a:r>
            <a:rPr lang="ru-RU" sz="1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</a:t>
          </a:r>
          <a:endParaRPr lang="ru-RU" sz="1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17024" y="572684"/>
        <a:ext cx="3027310" cy="4009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349C8-6E11-4E31-8ABE-475A5E51E520}">
      <dsp:nvSpPr>
        <dsp:cNvPr id="0" name=""/>
        <dsp:cNvSpPr/>
      </dsp:nvSpPr>
      <dsp:spPr>
        <a:xfrm>
          <a:off x="0" y="4128"/>
          <a:ext cx="102701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5FDCE-4D0D-4D9F-B28E-7067644B53C9}">
      <dsp:nvSpPr>
        <dsp:cNvPr id="0" name=""/>
        <dsp:cNvSpPr/>
      </dsp:nvSpPr>
      <dsp:spPr>
        <a:xfrm>
          <a:off x="0" y="4128"/>
          <a:ext cx="1727072" cy="1581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Дотация</a:t>
          </a:r>
        </a:p>
      </dsp:txBody>
      <dsp:txXfrm>
        <a:off x="0" y="4128"/>
        <a:ext cx="1727072" cy="1581191"/>
      </dsp:txXfrm>
    </dsp:sp>
    <dsp:sp modelId="{44675DAC-0253-4109-829D-C475F7B722B8}">
      <dsp:nvSpPr>
        <dsp:cNvPr id="0" name=""/>
        <dsp:cNvSpPr/>
      </dsp:nvSpPr>
      <dsp:spPr>
        <a:xfrm>
          <a:off x="1856602" y="83188"/>
          <a:ext cx="8407220" cy="1058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kern="12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rPr>
            <a:t>–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денежные средства, предоставляемые на безвозмездной и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безвозвратной основе без установления направлений и (или) условий их использования</a:t>
          </a:r>
        </a:p>
      </dsp:txBody>
      <dsp:txXfrm>
        <a:off x="1856602" y="83188"/>
        <a:ext cx="8407220" cy="1058164"/>
      </dsp:txXfrm>
    </dsp:sp>
    <dsp:sp modelId="{4C777B5E-1FA4-4577-BF2E-CB0AFD8687FF}">
      <dsp:nvSpPr>
        <dsp:cNvPr id="0" name=""/>
        <dsp:cNvSpPr/>
      </dsp:nvSpPr>
      <dsp:spPr>
        <a:xfrm>
          <a:off x="1727072" y="1141352"/>
          <a:ext cx="69082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785CC-142F-4D42-A601-8ECEE05FE1F1}">
      <dsp:nvSpPr>
        <dsp:cNvPr id="0" name=""/>
        <dsp:cNvSpPr/>
      </dsp:nvSpPr>
      <dsp:spPr>
        <a:xfrm>
          <a:off x="0" y="1585319"/>
          <a:ext cx="102701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43D2E-202E-460C-A96C-9CBF4E69BB21}">
      <dsp:nvSpPr>
        <dsp:cNvPr id="0" name=""/>
        <dsp:cNvSpPr/>
      </dsp:nvSpPr>
      <dsp:spPr>
        <a:xfrm>
          <a:off x="0" y="1585319"/>
          <a:ext cx="1945714" cy="1581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Субсидия</a:t>
          </a:r>
        </a:p>
      </dsp:txBody>
      <dsp:txXfrm>
        <a:off x="0" y="1585319"/>
        <a:ext cx="1945714" cy="1581191"/>
      </dsp:txXfrm>
    </dsp:sp>
    <dsp:sp modelId="{5FF8CED7-7CCC-46F4-BCCE-8D36ACBBD7C2}">
      <dsp:nvSpPr>
        <dsp:cNvPr id="0" name=""/>
        <dsp:cNvSpPr/>
      </dsp:nvSpPr>
      <dsp:spPr>
        <a:xfrm>
          <a:off x="2091643" y="1664379"/>
          <a:ext cx="8171438" cy="1245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денежные средства, предоставляемые в  целях софинансирования расходных обязательств нижестоящего бюджета</a:t>
          </a:r>
        </a:p>
      </dsp:txBody>
      <dsp:txXfrm>
        <a:off x="2091643" y="1664379"/>
        <a:ext cx="8171438" cy="1245504"/>
      </dsp:txXfrm>
    </dsp:sp>
    <dsp:sp modelId="{93CB1BAA-1CD3-4381-A437-CD67AFC58010}">
      <dsp:nvSpPr>
        <dsp:cNvPr id="0" name=""/>
        <dsp:cNvSpPr/>
      </dsp:nvSpPr>
      <dsp:spPr>
        <a:xfrm>
          <a:off x="1945714" y="2909883"/>
          <a:ext cx="77828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A6E16-14CE-42C5-8B4B-8CE14908BA28}">
      <dsp:nvSpPr>
        <dsp:cNvPr id="0" name=""/>
        <dsp:cNvSpPr/>
      </dsp:nvSpPr>
      <dsp:spPr>
        <a:xfrm>
          <a:off x="0" y="3166510"/>
          <a:ext cx="102701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940CC-C19B-4062-AE73-7EF48AF67524}">
      <dsp:nvSpPr>
        <dsp:cNvPr id="0" name=""/>
        <dsp:cNvSpPr/>
      </dsp:nvSpPr>
      <dsp:spPr>
        <a:xfrm>
          <a:off x="0" y="3166510"/>
          <a:ext cx="2054032" cy="1581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Субвенция</a:t>
          </a:r>
        </a:p>
      </dsp:txBody>
      <dsp:txXfrm>
        <a:off x="0" y="3166510"/>
        <a:ext cx="2054032" cy="1581191"/>
      </dsp:txXfrm>
    </dsp:sp>
    <dsp:sp modelId="{34B7A0CC-7AB9-4E14-A5C2-FE3CE6F24851}">
      <dsp:nvSpPr>
        <dsp:cNvPr id="0" name=""/>
        <dsp:cNvSpPr/>
      </dsp:nvSpPr>
      <dsp:spPr>
        <a:xfrm>
          <a:off x="2198491" y="3233063"/>
          <a:ext cx="7669616" cy="118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000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денежные средства,</a:t>
          </a:r>
          <a:r>
            <a:rPr lang="en-US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предоставляемые </a:t>
          </a: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на </a:t>
          </a: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выполнение отдельных </a:t>
          </a:r>
          <a:r>
            <a:rPr lang="ru-RU" sz="2000" b="1" kern="12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переданных полномочий государственных органов власти</a:t>
          </a:r>
        </a:p>
      </dsp:txBody>
      <dsp:txXfrm>
        <a:off x="2198491" y="3233063"/>
        <a:ext cx="7669616" cy="1183047"/>
      </dsp:txXfrm>
    </dsp:sp>
    <dsp:sp modelId="{5EB589D0-3E3D-4D3E-A578-33D2DF5AA985}">
      <dsp:nvSpPr>
        <dsp:cNvPr id="0" name=""/>
        <dsp:cNvSpPr/>
      </dsp:nvSpPr>
      <dsp:spPr>
        <a:xfrm>
          <a:off x="2054032" y="4625014"/>
          <a:ext cx="82161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0EA71-9F7D-4F9D-A609-D45FCF471E0F}">
      <dsp:nvSpPr>
        <dsp:cNvPr id="0" name=""/>
        <dsp:cNvSpPr/>
      </dsp:nvSpPr>
      <dsp:spPr>
        <a:xfrm>
          <a:off x="0" y="4747701"/>
          <a:ext cx="102701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35C76-76C1-4184-B1C5-C408BF71B000}">
      <dsp:nvSpPr>
        <dsp:cNvPr id="0" name=""/>
        <dsp:cNvSpPr/>
      </dsp:nvSpPr>
      <dsp:spPr>
        <a:xfrm>
          <a:off x="0" y="4715888"/>
          <a:ext cx="2231144" cy="1523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Иные </a:t>
          </a:r>
          <a:r>
            <a:rPr lang="ru-RU" sz="2000" b="1" u="sng" kern="1200" dirty="0" smtClean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межбюджетные </a:t>
          </a:r>
          <a:r>
            <a:rPr lang="ru-RU" sz="2000" b="1" u="sng" kern="12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трансферты</a:t>
          </a:r>
        </a:p>
      </dsp:txBody>
      <dsp:txXfrm>
        <a:off x="0" y="4715888"/>
        <a:ext cx="2231144" cy="1523904"/>
      </dsp:txXfrm>
    </dsp:sp>
    <dsp:sp modelId="{96FAAC55-E7DE-451F-9690-0C3E6D45C6CE}">
      <dsp:nvSpPr>
        <dsp:cNvPr id="0" name=""/>
        <dsp:cNvSpPr/>
      </dsp:nvSpPr>
      <dsp:spPr>
        <a:xfrm>
          <a:off x="2327126" y="4826684"/>
          <a:ext cx="7927784" cy="1316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2000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- </a:t>
          </a:r>
          <a:r>
            <a:rPr lang="ru-RU" sz="1700" b="1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средства, предоставляемые одним бюджетом бюджетной системы Российской Федерации другому бюджету. Они имеют целевое назначение и могут использоваться для </a:t>
          </a:r>
          <a:r>
            <a:rPr lang="ru-RU" sz="1700" b="1" kern="1200" dirty="0" err="1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софинансирования</a:t>
          </a:r>
          <a:r>
            <a:rPr lang="ru-RU" sz="1700" b="1" kern="12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rPr>
            <a:t> расходных обязательств, возмещения затрат, реализации конкретных программ или мероприятий</a:t>
          </a:r>
          <a:endParaRPr lang="ru-RU" sz="1700" b="1" kern="1200" dirty="0">
            <a:solidFill>
              <a:schemeClr val="accent1">
                <a:lumMod val="75000"/>
              </a:schemeClr>
            </a:solidFill>
            <a:latin typeface="Bookman Old Style" panose="02050604050505020204" pitchFamily="18" charset="0"/>
            <a:ea typeface="Cambria Math" panose="02040503050406030204" pitchFamily="18" charset="0"/>
            <a:cs typeface="Segoe UI Semilight" panose="020B0402040204020203" pitchFamily="34" charset="0"/>
          </a:endParaRPr>
        </a:p>
      </dsp:txBody>
      <dsp:txXfrm>
        <a:off x="2327126" y="4826684"/>
        <a:ext cx="7927784" cy="1316288"/>
      </dsp:txXfrm>
    </dsp:sp>
    <dsp:sp modelId="{4786E8CB-45A2-4434-9AF2-FC30E91580A8}">
      <dsp:nvSpPr>
        <dsp:cNvPr id="0" name=""/>
        <dsp:cNvSpPr/>
      </dsp:nvSpPr>
      <dsp:spPr>
        <a:xfrm>
          <a:off x="2231144" y="6142972"/>
          <a:ext cx="5119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639EF-6C70-434E-A09A-7D791DEF3CCD}">
      <dsp:nvSpPr>
        <dsp:cNvPr id="0" name=""/>
        <dsp:cNvSpPr/>
      </dsp:nvSpPr>
      <dsp:spPr>
        <a:xfrm>
          <a:off x="3772441" y="-167586"/>
          <a:ext cx="1996805" cy="11178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Составление проекта бюджета на очередной год и плановый период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Май - Октябрь</a:t>
          </a:r>
          <a:endParaRPr lang="ru-RU" sz="1200" b="1" u="sng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3827010" y="-113017"/>
        <a:ext cx="1887667" cy="1008720"/>
      </dsp:txXfrm>
    </dsp:sp>
    <dsp:sp modelId="{3108A195-B94F-4C06-A21C-F6AECAC5982F}">
      <dsp:nvSpPr>
        <dsp:cNvPr id="0" name=""/>
        <dsp:cNvSpPr/>
      </dsp:nvSpPr>
      <dsp:spPr>
        <a:xfrm>
          <a:off x="3771024" y="491709"/>
          <a:ext cx="5388446" cy="5388446"/>
        </a:xfrm>
        <a:custGeom>
          <a:avLst/>
          <a:gdLst/>
          <a:ahLst/>
          <a:cxnLst/>
          <a:rect l="0" t="0" r="0" b="0"/>
          <a:pathLst>
            <a:path>
              <a:moveTo>
                <a:pt x="2278699" y="32235"/>
              </a:moveTo>
              <a:arcTo wR="2694223" hR="2694223" stAng="15667680" swAng="112014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215F4-E4C9-4D3E-9444-8C61152D43FC}">
      <dsp:nvSpPr>
        <dsp:cNvPr id="0" name=""/>
        <dsp:cNvSpPr/>
      </dsp:nvSpPr>
      <dsp:spPr>
        <a:xfrm>
          <a:off x="6668688" y="594736"/>
          <a:ext cx="1996805" cy="1117858"/>
        </a:xfrm>
        <a:prstGeom prst="roundRect">
          <a:avLst/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Публичные слушания по проекту бюджета на очередной год и плановый период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Октябрь</a:t>
          </a:r>
          <a:r>
            <a:rPr lang="ru-RU" sz="12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</a:t>
          </a:r>
          <a:endParaRPr lang="ru-RU" sz="12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6723257" y="649305"/>
        <a:ext cx="1887667" cy="1008720"/>
      </dsp:txXfrm>
    </dsp:sp>
    <dsp:sp modelId="{AD4BA516-AC57-42FE-89F1-92B2CD7D2B49}">
      <dsp:nvSpPr>
        <dsp:cNvPr id="0" name=""/>
        <dsp:cNvSpPr/>
      </dsp:nvSpPr>
      <dsp:spPr>
        <a:xfrm>
          <a:off x="3176054" y="706405"/>
          <a:ext cx="5388446" cy="5388446"/>
        </a:xfrm>
        <a:custGeom>
          <a:avLst/>
          <a:gdLst/>
          <a:ahLst/>
          <a:cxnLst/>
          <a:rect l="0" t="0" r="0" b="0"/>
          <a:pathLst>
            <a:path>
              <a:moveTo>
                <a:pt x="4902261" y="1150395"/>
              </a:moveTo>
              <a:arcTo wR="2694223" hR="2694223" stAng="19502359" swAng="695642"/>
            </a:path>
          </a:pathLst>
        </a:custGeom>
        <a:noFill/>
        <a:ln w="9525" cap="flat" cmpd="sng" algn="ctr">
          <a:solidFill>
            <a:schemeClr val="accent2">
              <a:hueOff val="668788"/>
              <a:satOff val="-834"/>
              <a:lumOff val="196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8FEE8-3A7F-4C31-BBDD-3C60BE3BD8B6}">
      <dsp:nvSpPr>
        <dsp:cNvPr id="0" name=""/>
        <dsp:cNvSpPr/>
      </dsp:nvSpPr>
      <dsp:spPr>
        <a:xfrm>
          <a:off x="7457799" y="2499852"/>
          <a:ext cx="1996805" cy="1117858"/>
        </a:xfrm>
        <a:prstGeom prst="roundRect">
          <a:avLst/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Рассмотрение проекта бюджета Комсомольской-на-Амуре городской Думой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u="sng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Ноябрь - Декабрь</a:t>
          </a:r>
          <a:endParaRPr lang="ru-RU" sz="1100" b="1" u="sng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7512368" y="2554421"/>
        <a:ext cx="1887667" cy="1008720"/>
      </dsp:txXfrm>
    </dsp:sp>
    <dsp:sp modelId="{7C5329BC-B4A3-4203-9E75-3BF9F1C4597B}">
      <dsp:nvSpPr>
        <dsp:cNvPr id="0" name=""/>
        <dsp:cNvSpPr/>
      </dsp:nvSpPr>
      <dsp:spPr>
        <a:xfrm>
          <a:off x="3198307" y="-15909"/>
          <a:ext cx="5388446" cy="5388446"/>
        </a:xfrm>
        <a:custGeom>
          <a:avLst/>
          <a:gdLst/>
          <a:ahLst/>
          <a:cxnLst/>
          <a:rect l="0" t="0" r="0" b="0"/>
          <a:pathLst>
            <a:path>
              <a:moveTo>
                <a:pt x="5150182" y="3801971"/>
              </a:moveTo>
              <a:arcTo wR="2694223" hR="2694223" stAng="1456651" swAng="702459"/>
            </a:path>
          </a:pathLst>
        </a:custGeom>
        <a:noFill/>
        <a:ln w="9525" cap="flat" cmpd="sng" algn="ctr">
          <a:solidFill>
            <a:schemeClr val="accent2">
              <a:hueOff val="1337577"/>
              <a:satOff val="-1668"/>
              <a:lumOff val="392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C3F5A-EC9C-41F6-BC0F-1A377C5DB6B9}">
      <dsp:nvSpPr>
        <dsp:cNvPr id="0" name=""/>
        <dsp:cNvSpPr/>
      </dsp:nvSpPr>
      <dsp:spPr>
        <a:xfrm>
          <a:off x="6668683" y="4404956"/>
          <a:ext cx="1996805" cy="1117858"/>
        </a:xfrm>
        <a:prstGeom prst="roundRect">
          <a:avLst/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Утверждение бюджета на очередной год и плановый период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Декабрь</a:t>
          </a:r>
          <a:endParaRPr lang="ru-RU" sz="1200" b="1" u="sng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6723252" y="4459525"/>
        <a:ext cx="1887667" cy="1008720"/>
      </dsp:txXfrm>
    </dsp:sp>
    <dsp:sp modelId="{19BD5B7E-7B9F-4732-92FB-EF4CF02C3ED8}">
      <dsp:nvSpPr>
        <dsp:cNvPr id="0" name=""/>
        <dsp:cNvSpPr/>
      </dsp:nvSpPr>
      <dsp:spPr>
        <a:xfrm>
          <a:off x="3681326" y="268631"/>
          <a:ext cx="5388446" cy="5388446"/>
        </a:xfrm>
        <a:custGeom>
          <a:avLst/>
          <a:gdLst/>
          <a:ahLst/>
          <a:cxnLst/>
          <a:rect l="0" t="0" r="0" b="0"/>
          <a:pathLst>
            <a:path>
              <a:moveTo>
                <a:pt x="3254705" y="5329503"/>
              </a:moveTo>
              <a:arcTo wR="2694223" hR="2694223" stAng="4679580" swAng="1131290"/>
            </a:path>
          </a:pathLst>
        </a:custGeom>
        <a:noFill/>
        <a:ln w="9525" cap="flat" cmpd="sng" algn="ctr">
          <a:solidFill>
            <a:schemeClr val="accent2">
              <a:hueOff val="2006365"/>
              <a:satOff val="-2502"/>
              <a:lumOff val="588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896FD7-3B13-42FF-AB13-BCCB620C09E3}">
      <dsp:nvSpPr>
        <dsp:cNvPr id="0" name=""/>
        <dsp:cNvSpPr/>
      </dsp:nvSpPr>
      <dsp:spPr>
        <a:xfrm>
          <a:off x="3772441" y="5220859"/>
          <a:ext cx="1996805" cy="1117858"/>
        </a:xfrm>
        <a:prstGeom prst="roundRect">
          <a:avLst/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Исполнение бюджета в текущем году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Январь - Декабрь</a:t>
          </a:r>
          <a:endParaRPr lang="ru-RU" sz="1200" b="1" u="sng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827010" y="5275428"/>
        <a:ext cx="1887667" cy="1008720"/>
      </dsp:txXfrm>
    </dsp:sp>
    <dsp:sp modelId="{79CDF854-1F10-43D7-99D2-76F11D9725B0}">
      <dsp:nvSpPr>
        <dsp:cNvPr id="0" name=""/>
        <dsp:cNvSpPr/>
      </dsp:nvSpPr>
      <dsp:spPr>
        <a:xfrm>
          <a:off x="503094" y="261624"/>
          <a:ext cx="5388446" cy="5388446"/>
        </a:xfrm>
        <a:custGeom>
          <a:avLst/>
          <a:gdLst/>
          <a:ahLst/>
          <a:cxnLst/>
          <a:rect l="0" t="0" r="0" b="0"/>
          <a:pathLst>
            <a:path>
              <a:moveTo>
                <a:pt x="2979616" y="5373288"/>
              </a:moveTo>
              <a:arcTo wR="2694223" hR="2694223" stAng="5035163" swAng="1148077"/>
            </a:path>
          </a:pathLst>
        </a:custGeom>
        <a:noFill/>
        <a:ln w="9525" cap="flat" cmpd="sng" algn="ctr">
          <a:solidFill>
            <a:schemeClr val="accent2">
              <a:hueOff val="2675154"/>
              <a:satOff val="-3337"/>
              <a:lumOff val="785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49A61-22B7-499B-A919-F8FD998068B1}">
      <dsp:nvSpPr>
        <dsp:cNvPr id="0" name=""/>
        <dsp:cNvSpPr/>
      </dsp:nvSpPr>
      <dsp:spPr>
        <a:xfrm>
          <a:off x="864487" y="4380817"/>
          <a:ext cx="1996805" cy="1117858"/>
        </a:xfrm>
        <a:prstGeom prst="roundRect">
          <a:avLst/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Формирование отчета об исполнении бюджета предыдущего года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Февраль - Март</a:t>
          </a:r>
          <a:endParaRPr lang="ru-RU" sz="1200" b="1" u="sng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919056" y="4435386"/>
        <a:ext cx="1887667" cy="1008720"/>
      </dsp:txXfrm>
    </dsp:sp>
    <dsp:sp modelId="{70019D83-31AA-481B-989B-338F7FB36995}">
      <dsp:nvSpPr>
        <dsp:cNvPr id="0" name=""/>
        <dsp:cNvSpPr/>
      </dsp:nvSpPr>
      <dsp:spPr>
        <a:xfrm>
          <a:off x="932019" y="-59618"/>
          <a:ext cx="5388446" cy="5388446"/>
        </a:xfrm>
        <a:custGeom>
          <a:avLst/>
          <a:gdLst/>
          <a:ahLst/>
          <a:cxnLst/>
          <a:rect l="0" t="0" r="0" b="0"/>
          <a:pathLst>
            <a:path>
              <a:moveTo>
                <a:pt x="528729" y="4297181"/>
              </a:moveTo>
              <a:arcTo wR="2694223" hR="2694223" stAng="8609409" swAng="706072"/>
            </a:path>
          </a:pathLst>
        </a:custGeom>
        <a:noFill/>
        <a:ln w="9525" cap="flat" cmpd="sng" algn="ctr">
          <a:solidFill>
            <a:schemeClr val="accent2">
              <a:hueOff val="3343942"/>
              <a:satOff val="-4171"/>
              <a:lumOff val="981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CA5794-A3F9-4A87-A4BF-20107DC0EC64}">
      <dsp:nvSpPr>
        <dsp:cNvPr id="0" name=""/>
        <dsp:cNvSpPr/>
      </dsp:nvSpPr>
      <dsp:spPr>
        <a:xfrm>
          <a:off x="75347" y="2475721"/>
          <a:ext cx="1996805" cy="1117858"/>
        </a:xfrm>
        <a:prstGeom prst="roundRect">
          <a:avLst/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Публичные слушания по отчету об исполнении бюджета предыдущего года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Апрель</a:t>
          </a:r>
          <a:endParaRPr lang="ru-RU" sz="1200" b="1" u="sng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129916" y="2530290"/>
        <a:ext cx="1887667" cy="1008720"/>
      </dsp:txXfrm>
    </dsp:sp>
    <dsp:sp modelId="{BD90ADE8-817A-4B46-9105-2206F962EDC3}">
      <dsp:nvSpPr>
        <dsp:cNvPr id="0" name=""/>
        <dsp:cNvSpPr/>
      </dsp:nvSpPr>
      <dsp:spPr>
        <a:xfrm>
          <a:off x="974212" y="667436"/>
          <a:ext cx="5388446" cy="5388446"/>
        </a:xfrm>
        <a:custGeom>
          <a:avLst/>
          <a:gdLst/>
          <a:ahLst/>
          <a:cxnLst/>
          <a:rect l="0" t="0" r="0" b="0"/>
          <a:pathLst>
            <a:path>
              <a:moveTo>
                <a:pt x="214518" y="1640704"/>
              </a:moveTo>
              <a:arcTo wR="2694223" hR="2694223" stAng="12181111" swAng="693126"/>
            </a:path>
          </a:pathLst>
        </a:custGeom>
        <a:noFill/>
        <a:ln w="9525" cap="flat" cmpd="sng" algn="ctr">
          <a:solidFill>
            <a:schemeClr val="accent2">
              <a:hueOff val="4012731"/>
              <a:satOff val="-5005"/>
              <a:lumOff val="1177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13FF4-0D4E-4DF6-8181-3323C20A2A52}">
      <dsp:nvSpPr>
        <dsp:cNvPr id="0" name=""/>
        <dsp:cNvSpPr/>
      </dsp:nvSpPr>
      <dsp:spPr>
        <a:xfrm>
          <a:off x="864470" y="570604"/>
          <a:ext cx="1996805" cy="1117858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Утверждение отчета об исполнении бюджета предыдущего года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Апрель - Май</a:t>
          </a:r>
          <a:endParaRPr lang="ru-RU" sz="1200" b="1" u="sng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919039" y="625173"/>
        <a:ext cx="1887667" cy="1008720"/>
      </dsp:txXfrm>
    </dsp:sp>
    <dsp:sp modelId="{F2FFC154-EBE4-4AE8-A748-BA7D29DE9CD7}">
      <dsp:nvSpPr>
        <dsp:cNvPr id="0" name=""/>
        <dsp:cNvSpPr/>
      </dsp:nvSpPr>
      <dsp:spPr>
        <a:xfrm>
          <a:off x="334441" y="478461"/>
          <a:ext cx="5388446" cy="5388446"/>
        </a:xfrm>
        <a:custGeom>
          <a:avLst/>
          <a:gdLst/>
          <a:ahLst/>
          <a:cxnLst/>
          <a:rect l="0" t="0" r="0" b="0"/>
          <a:pathLst>
            <a:path>
              <a:moveTo>
                <a:pt x="2277725" y="32387"/>
              </a:moveTo>
              <a:arcTo wR="2694223" hR="2694223" stAng="15666422" swAng="1127007"/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0.7713</cdr:x>
      <cdr:y>0.40694</cdr:y>
    </cdr:from>
    <cdr:to>
      <cdr:x>1</cdr:x>
      <cdr:y>0.44978</cdr:y>
    </cdr:to>
    <cdr:sp macro="" textlink="">
      <cdr:nvSpPr>
        <cdr:cNvPr id="2" name="TextBox 15"/>
        <cdr:cNvSpPr txBox="1"/>
      </cdr:nvSpPr>
      <cdr:spPr>
        <a:xfrm xmlns:a="http://schemas.openxmlformats.org/drawingml/2006/main" rot="1670824">
          <a:off x="6301950" y="2485440"/>
          <a:ext cx="1868606" cy="2616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100" b="1" i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0.28456</cdr:x>
      <cdr:y>0.47819</cdr:y>
    </cdr:from>
    <cdr:to>
      <cdr:x>0.48596</cdr:x>
      <cdr:y>0.58762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03648" y="1300390"/>
          <a:ext cx="993460" cy="2975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11 703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0.64299</cdr:x>
      <cdr:y>0.12314</cdr:y>
    </cdr:from>
    <cdr:to>
      <cdr:x>0.92444</cdr:x>
      <cdr:y>0.32637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00977" y="667267"/>
          <a:ext cx="1182278" cy="1101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0.58884</cdr:x>
      <cdr:y>0.06004</cdr:y>
    </cdr:from>
    <cdr:to>
      <cdr:x>0.63478</cdr:x>
      <cdr:y>0.12206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67478" y="357460"/>
          <a:ext cx="184731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endParaRPr lang="ru-RU" sz="1800" b="1" dirty="0" smtClean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0.25693</cdr:x>
      <cdr:y>0.18854</cdr:y>
    </cdr:from>
    <cdr:to>
      <cdr:x>0.50003</cdr:x>
      <cdr:y>0.27615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13900" y="1249134"/>
          <a:ext cx="864721" cy="580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rPr>
            <a:t>75</a:t>
          </a:r>
          <a:endParaRPr lang="ru-RU" sz="2800" b="1" dirty="0">
            <a:solidFill>
              <a:schemeClr val="accent1">
                <a:lumMod val="50000"/>
              </a:schemeClr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0.20632</cdr:x>
      <cdr:y>0.68083</cdr:y>
    </cdr:from>
    <cdr:to>
      <cdr:x>0.41743</cdr:x>
      <cdr:y>0.75506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33880" y="4510693"/>
          <a:ext cx="750932" cy="491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11</a:t>
          </a:r>
        </a:p>
        <a:p xmlns:a="http://schemas.openxmlformats.org/drawingml/2006/main">
          <a:pPr algn="ctr"/>
          <a:endParaRPr lang="ru-RU" sz="2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0.18607</cdr:x>
      <cdr:y>0.43992</cdr:y>
    </cdr:from>
    <cdr:to>
      <cdr:x>0.45691</cdr:x>
      <cdr:y>0.53955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61872" y="2914563"/>
          <a:ext cx="963394" cy="6600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64</a:t>
          </a:r>
          <a:endParaRPr lang="ru-RU" sz="28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0.44555</cdr:x>
      <cdr:y>0.43523</cdr:y>
    </cdr:from>
    <cdr:to>
      <cdr:x>0.62401</cdr:x>
      <cdr:y>0.51694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77520" y="2059450"/>
          <a:ext cx="792088" cy="386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0.16282</cdr:x>
      <cdr:y>0.59574</cdr:y>
    </cdr:from>
    <cdr:to>
      <cdr:x>0.40687</cdr:x>
      <cdr:y>0.69313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5815" y="3028835"/>
          <a:ext cx="878079" cy="495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1 968</a:t>
          </a:r>
          <a:endParaRPr lang="ru-RU" sz="2000" b="1" dirty="0" smtClean="0">
            <a:ln>
              <a:solidFill>
                <a:srgbClr val="1F4E79"/>
              </a:solidFill>
            </a:ln>
            <a:solidFill>
              <a:prstClr val="white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0.72135</cdr:x>
      <cdr:y>0.30502</cdr:y>
    </cdr:from>
    <cdr:to>
      <cdr:x>0.91604</cdr:x>
      <cdr:y>0.51145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01656" y="1443324"/>
          <a:ext cx="864096" cy="976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0.73757</cdr:x>
      <cdr:y>0.30502</cdr:y>
    </cdr:from>
    <cdr:to>
      <cdr:x>0.93226</cdr:x>
      <cdr:y>0.49827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3664" y="1443324"/>
          <a:ext cx="86409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0.6889</cdr:x>
      <cdr:y>0.26218</cdr:y>
    </cdr:from>
    <cdr:to>
      <cdr:x>0.94848</cdr:x>
      <cdr:y>0.3952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57640" y="1240591"/>
          <a:ext cx="1152128" cy="629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6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0.29291</cdr:x>
      <cdr:y>0.23422</cdr:y>
    </cdr:from>
    <cdr:to>
      <cdr:x>0.66136</cdr:x>
      <cdr:y>0.35408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1053867" y="1450465"/>
          <a:ext cx="1325665" cy="742256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002060"/>
          </a:solidFill>
          <a:tailEnd type="triangle"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0.25086</cdr:x>
      <cdr:y>0.24302</cdr:y>
    </cdr:from>
    <cdr:to>
      <cdr:x>0.45688</cdr:x>
      <cdr:y>0.43626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113424" y="114992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0.19154</cdr:x>
      <cdr:y>0.23624</cdr:y>
    </cdr:from>
    <cdr:to>
      <cdr:x>0.71876</cdr:x>
      <cdr:y>0.31715</cdr:y>
    </cdr:to>
    <cdr:sp macro="" textlink="">
      <cdr:nvSpPr>
        <cdr:cNvPr id="18" name="TextBox 17"/>
        <cdr:cNvSpPr txBox="1"/>
      </cdr:nvSpPr>
      <cdr:spPr>
        <a:xfrm xmlns:a="http://schemas.openxmlformats.org/drawingml/2006/main" rot="19762420">
          <a:off x="689152" y="1462985"/>
          <a:ext cx="1896911" cy="501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+ 1 283 (+ в 1,7 раза)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0.77002</cdr:x>
      <cdr:y>0.45607</cdr:y>
    </cdr:from>
    <cdr:to>
      <cdr:x>0.97604</cdr:x>
      <cdr:y>0.64931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417680" y="215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0.51306</cdr:x>
      <cdr:y>0.4541</cdr:y>
    </cdr:from>
    <cdr:to>
      <cdr:x>0.7823</cdr:x>
      <cdr:y>0.57584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845955" y="2308755"/>
          <a:ext cx="968712" cy="6189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3 251</a:t>
          </a:r>
          <a:endParaRPr lang="ru-RU" sz="2000" b="1" dirty="0" smtClean="0">
            <a:ln>
              <a:solidFill>
                <a:srgbClr val="1F4E79"/>
              </a:solidFill>
            </a:ln>
            <a:solidFill>
              <a:prstClr val="white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0.10993</cdr:x>
      <cdr:y>0.56259</cdr:y>
    </cdr:from>
    <cdr:to>
      <cdr:x>0.31091</cdr:x>
      <cdr:y>0.75583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51384" y="2662095"/>
          <a:ext cx="100811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0.21658</cdr:x>
      <cdr:y>0.18181</cdr:y>
    </cdr:from>
    <cdr:to>
      <cdr:x>0.39399</cdr:x>
      <cdr:y>0.29829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0736" y="674363"/>
          <a:ext cx="1008147" cy="432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0.10001</cdr:x>
      <cdr:y>0.41376</cdr:y>
    </cdr:from>
    <cdr:to>
      <cdr:x>0.30592</cdr:x>
      <cdr:y>0.54494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68301" y="1534658"/>
          <a:ext cx="1170101" cy="4865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0.72499</cdr:x>
      <cdr:y>0.02367</cdr:y>
    </cdr:from>
    <cdr:to>
      <cdr:x>0.9113</cdr:x>
      <cdr:y>0.17799</cdr:y>
    </cdr:to>
    <cdr:sp macro="" textlink="">
      <cdr:nvSpPr>
        <cdr:cNvPr id="6" name="TextBox 7"/>
        <cdr:cNvSpPr txBox="1"/>
      </cdr:nvSpPr>
      <cdr:spPr>
        <a:xfrm xmlns:a="http://schemas.openxmlformats.org/drawingml/2006/main">
          <a:off x="4945990" y="138050"/>
          <a:ext cx="1271093" cy="90010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Другие вопросы в области национальной экономики </a:t>
          </a:r>
          <a:r>
            <a: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0,2</a:t>
          </a:r>
          <a:r>
            <a:rPr lang="ru-RU" sz="11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%)</a:t>
          </a:r>
          <a:endParaRPr lang="ru-RU" sz="11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0.50622</cdr:x>
      <cdr:y>0.71838</cdr:y>
    </cdr:from>
    <cdr:to>
      <cdr:x>0.81339</cdr:x>
      <cdr:y>0.77409</cdr:y>
    </cdr:to>
    <cdr:sp macro="" textlink="">
      <cdr:nvSpPr>
        <cdr:cNvPr id="2" name="TextBox 15"/>
        <cdr:cNvSpPr txBox="1"/>
      </cdr:nvSpPr>
      <cdr:spPr>
        <a:xfrm xmlns:a="http://schemas.openxmlformats.org/drawingml/2006/main">
          <a:off x="2016235" y="3850819"/>
          <a:ext cx="1223434" cy="2986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12883" tIns="56441" rIns="112883" bIns="56441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 defTabSz="912510" fontAlgn="auto"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32</a:t>
          </a:r>
          <a:endParaRPr lang="ru-RU" sz="1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0.14757</cdr:x>
      <cdr:y>0.53304</cdr:y>
    </cdr:from>
    <cdr:to>
      <cdr:x>0.48259</cdr:x>
      <cdr:y>0.59162</cdr:y>
    </cdr:to>
    <cdr:sp macro="" textlink="">
      <cdr:nvSpPr>
        <cdr:cNvPr id="3" name="TextBox 15"/>
        <cdr:cNvSpPr txBox="1"/>
      </cdr:nvSpPr>
      <cdr:spPr>
        <a:xfrm xmlns:a="http://schemas.openxmlformats.org/drawingml/2006/main">
          <a:off x="587760" y="2857319"/>
          <a:ext cx="1334358" cy="31403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12883" tIns="56441" rIns="112883" bIns="56441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 defTabSz="912510" fontAlgn="auto">
            <a:spcBef>
              <a:spcPts val="0"/>
            </a:spcBef>
            <a:spcAft>
              <a:spcPts val="0"/>
            </a:spcAft>
          </a:pPr>
          <a:r>
            <a:rPr lang="ru-RU" sz="13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717</a:t>
          </a:r>
          <a:endParaRPr lang="ru-RU" sz="13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0.50622</cdr:x>
      <cdr:y>0.26346</cdr:y>
    </cdr:from>
    <cdr:to>
      <cdr:x>0.89182</cdr:x>
      <cdr:y>0.32204</cdr:y>
    </cdr:to>
    <cdr:sp macro="" textlink="">
      <cdr:nvSpPr>
        <cdr:cNvPr id="4" name="TextBox 15"/>
        <cdr:cNvSpPr txBox="1"/>
      </cdr:nvSpPr>
      <cdr:spPr>
        <a:xfrm xmlns:a="http://schemas.openxmlformats.org/drawingml/2006/main">
          <a:off x="2016235" y="1412257"/>
          <a:ext cx="1535814" cy="31403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12883" tIns="56441" rIns="112883" bIns="56441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 defTabSz="912510" fontAlgn="auto">
            <a:spcBef>
              <a:spcPts val="0"/>
            </a:spcBef>
            <a:spcAft>
              <a:spcPts val="0"/>
            </a:spcAft>
          </a:pPr>
          <a:r>
            <a:rPr lang="ru-RU" sz="13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3 160</a:t>
          </a:r>
        </a:p>
      </cdr:txBody>
    </cdr:sp>
  </cdr:relSizeAnchor>
  <cdr:relSizeAnchor xmlns:cdr="http://schemas.openxmlformats.org/drawingml/2006/chartDrawing">
    <cdr:from>
      <cdr:x>0.32409</cdr:x>
      <cdr:y>0.28059</cdr:y>
    </cdr:from>
    <cdr:to>
      <cdr:x>0.58919</cdr:x>
      <cdr:y>0.51647</cdr:y>
    </cdr:to>
    <cdr:cxnSp macro="">
      <cdr:nvCxnSpPr>
        <cdr:cNvPr id="5" name="Прямая со стрелкой 4"/>
        <cdr:cNvCxnSpPr/>
      </cdr:nvCxnSpPr>
      <cdr:spPr bwMode="auto">
        <a:xfrm xmlns:a="http://schemas.openxmlformats.org/drawingml/2006/main" flipV="1">
          <a:off x="1290836" y="1504098"/>
          <a:ext cx="1055873" cy="1264416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002060"/>
          </a:solidFill>
          <a:prstDash val="solid"/>
          <a:tailEnd type="triangle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0.40528</cdr:x>
      <cdr:y>0.16605</cdr:y>
    </cdr:from>
    <cdr:to>
      <cdr:x>0.48769</cdr:x>
      <cdr:y>0.56168</cdr:y>
    </cdr:to>
    <cdr:sp macro="" textlink="">
      <cdr:nvSpPr>
        <cdr:cNvPr id="8" name="TextBox 48"/>
        <cdr:cNvSpPr txBox="1"/>
      </cdr:nvSpPr>
      <cdr:spPr>
        <a:xfrm xmlns:a="http://schemas.openxmlformats.org/drawingml/2006/main" rot="18620536">
          <a:off x="717950" y="1786376"/>
          <a:ext cx="2120743" cy="3282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b="1" dirty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rPr>
            <a:t>+ </a:t>
          </a:r>
          <a:r>
            <a:rPr lang="ru-RU" sz="1000" b="1" dirty="0" smtClean="0">
              <a:solidFill>
                <a:srgbClr val="4E67C8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rPr>
            <a:t>2 442,7 (+  4,4 раза)</a:t>
          </a:r>
          <a:endParaRPr lang="ru-RU" sz="1000" b="1" dirty="0">
            <a:solidFill>
              <a:srgbClr val="4E67C8">
                <a:lumMod val="50000"/>
              </a:srgb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0.02579</cdr:x>
      <cdr:y>0.95226</cdr:y>
    </cdr:from>
    <cdr:to>
      <cdr:x>0.11269</cdr:x>
      <cdr:y>0.99191</cdr:y>
    </cdr:to>
    <cdr:sp macro="" textlink="">
      <cdr:nvSpPr>
        <cdr:cNvPr id="7" name="Шестиугольник 6"/>
        <cdr:cNvSpPr/>
      </cdr:nvSpPr>
      <cdr:spPr bwMode="auto">
        <a:xfrm xmlns:a="http://schemas.openxmlformats.org/drawingml/2006/main">
          <a:off x="102704" y="5104498"/>
          <a:ext cx="346116" cy="212541"/>
        </a:xfrm>
        <a:prstGeom xmlns:a="http://schemas.openxmlformats.org/drawingml/2006/main" prst="hexagon">
          <a:avLst/>
        </a:prstGeom>
        <a:solidFill xmlns:a="http://schemas.openxmlformats.org/drawingml/2006/main">
          <a:schemeClr val="bg2">
            <a:lumMod val="60000"/>
            <a:lumOff val="40000"/>
          </a:schemeClr>
        </a:solidFill>
        <a:ln xmlns:a="http://schemas.openxmlformats.org/drawingml/2006/main" w="55000" cap="flat" cmpd="thickThin" algn="ctr">
          <a:noFill/>
          <a:prstDash val="solid"/>
        </a:ln>
        <a:effectLst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 prstMaterial="dkEdge">
          <a:bevelT/>
          <a:bevelB/>
        </a:sp3d>
      </cdr:spPr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endParaRPr kumimoji="0" lang="ru-RU" sz="1800" b="0" i="0" u="none" strike="noStrike" kern="0" cap="none" spc="0" normalizeH="0" baseline="0" noProof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Lucida Sans Unicode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0.13426</cdr:x>
      <cdr:y>0.79106</cdr:y>
    </cdr:from>
    <cdr:to>
      <cdr:x>0.40545</cdr:x>
      <cdr:y>0.84677</cdr:y>
    </cdr:to>
    <cdr:sp macro="" textlink="">
      <cdr:nvSpPr>
        <cdr:cNvPr id="9" name="TextBox 15"/>
        <cdr:cNvSpPr txBox="1"/>
      </cdr:nvSpPr>
      <cdr:spPr>
        <a:xfrm xmlns:a="http://schemas.openxmlformats.org/drawingml/2006/main">
          <a:off x="534752" y="4240402"/>
          <a:ext cx="1080120" cy="2986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12883" tIns="56441" rIns="112883" bIns="56441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912510" fontAlgn="auto"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2024 год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0.52614</cdr:x>
      <cdr:y>0.79106</cdr:y>
    </cdr:from>
    <cdr:to>
      <cdr:x>0.79732</cdr:x>
      <cdr:y>0.84677</cdr:y>
    </cdr:to>
    <cdr:sp macro="" textlink="">
      <cdr:nvSpPr>
        <cdr:cNvPr id="10" name="TextBox 15"/>
        <cdr:cNvSpPr txBox="1"/>
      </cdr:nvSpPr>
      <cdr:spPr>
        <a:xfrm xmlns:a="http://schemas.openxmlformats.org/drawingml/2006/main">
          <a:off x="2095563" y="4240402"/>
          <a:ext cx="1080120" cy="2986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12883" tIns="56441" rIns="112883" bIns="56441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912510" fontAlgn="auto"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2025 год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0.43719</cdr:x>
      <cdr:y>0.11416</cdr:y>
    </cdr:from>
    <cdr:to>
      <cdr:x>0.53894</cdr:x>
      <cdr:y>0.23459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928853" y="447432"/>
          <a:ext cx="914400" cy="471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0.54882</cdr:x>
      <cdr:y>0.04598</cdr:y>
    </cdr:from>
    <cdr:to>
      <cdr:x>0.65057</cdr:x>
      <cdr:y>0.15197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932040" y="180186"/>
          <a:ext cx="914386" cy="4153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0.43591</cdr:x>
      <cdr:y>0.0086</cdr:y>
    </cdr:from>
    <cdr:to>
      <cdr:x>0.53767</cdr:x>
      <cdr:y>0.09588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85943" y="33095"/>
          <a:ext cx="930494" cy="3359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0.6741</cdr:x>
      <cdr:y>0.0092</cdr:y>
    </cdr:from>
    <cdr:to>
      <cdr:x>0.77585</cdr:x>
      <cdr:y>0.11384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163947" y="35433"/>
          <a:ext cx="930402" cy="402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0.35584</cdr:x>
      <cdr:y>0.09625</cdr:y>
    </cdr:from>
    <cdr:to>
      <cdr:x>0.40309</cdr:x>
      <cdr:y>0.19522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253775" y="370499"/>
          <a:ext cx="432054" cy="380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0.35206</cdr:x>
      <cdr:y>0.32664</cdr:y>
    </cdr:from>
    <cdr:to>
      <cdr:x>0.4065</cdr:x>
      <cdr:y>0.42821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219247" y="1257379"/>
          <a:ext cx="497799" cy="390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0.59307</cdr:x>
      <cdr:y>0.08642</cdr:y>
    </cdr:from>
    <cdr:to>
      <cdr:x>0.65022</cdr:x>
      <cdr:y>0.18799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422992" y="332688"/>
          <a:ext cx="522579" cy="390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0.5899</cdr:x>
      <cdr:y>0.3316</cdr:y>
    </cdr:from>
    <cdr:to>
      <cdr:x>0.64503</cdr:x>
      <cdr:y>0.4283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394023" y="1276470"/>
          <a:ext cx="504108" cy="3722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0.36842</cdr:x>
      <cdr:y>0</cdr:y>
    </cdr:from>
    <cdr:to>
      <cdr:x>0.68421</cdr:x>
      <cdr:y>0.08501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008112" y="0"/>
          <a:ext cx="864096" cy="440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0.4437</cdr:x>
      <cdr:y>0.72364</cdr:y>
    </cdr:from>
    <cdr:to>
      <cdr:x>0.64961</cdr:x>
      <cdr:y>0.82086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853084" y="3016857"/>
          <a:ext cx="859976" cy="4053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19</a:t>
          </a:r>
          <a:endParaRPr lang="ru-RU" sz="14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0.39491</cdr:x>
      <cdr:y>0.32959</cdr:y>
    </cdr:from>
    <cdr:to>
      <cdr:x>0.69387</cdr:x>
      <cdr:y>0.42681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1649340" y="1374042"/>
          <a:ext cx="1248596" cy="405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2 057</a:t>
          </a:r>
          <a:endParaRPr lang="ru-RU" sz="14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0.33582</cdr:x>
      <cdr:y>0.13498</cdr:y>
    </cdr:from>
    <cdr:to>
      <cdr:x>0.66507</cdr:x>
      <cdr:y>0.40032</cdr:y>
    </cdr:to>
    <cdr:sp macro="" textlink="">
      <cdr:nvSpPr>
        <cdr:cNvPr id="4" name="TextBox 82"/>
        <cdr:cNvSpPr txBox="1"/>
      </cdr:nvSpPr>
      <cdr:spPr>
        <a:xfrm xmlns:a="http://schemas.openxmlformats.org/drawingml/2006/main">
          <a:off x="974143" y="140914"/>
          <a:ext cx="95509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1 372,5</a:t>
          </a:r>
          <a:endParaRPr lang="ru-RU" sz="12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0.83201</cdr:x>
      <cdr:y>0.50896</cdr:y>
    </cdr:from>
    <cdr:to>
      <cdr:x>0.91349</cdr:x>
      <cdr:y>0.66659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9336360" y="29523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0.81275</cdr:x>
      <cdr:y>0.40965</cdr:y>
    </cdr:from>
    <cdr:to>
      <cdr:x>1</cdr:x>
      <cdr:y>0.679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9120336" y="2376264"/>
          <a:ext cx="2101175" cy="1562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0.82291</cdr:x>
      <cdr:y>0.5</cdr:y>
    </cdr:from>
    <cdr:to>
      <cdr:x>0.90089</cdr:x>
      <cdr:y>0.65763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9649072" y="29003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0.70401</cdr:x>
      <cdr:y>0.41509</cdr:y>
    </cdr:from>
    <cdr:to>
      <cdr:x>0.78199</cdr:x>
      <cdr:y>0.57273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8254889" y="240785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0.68541</cdr:x>
      <cdr:y>0.40886</cdr:y>
    </cdr:from>
    <cdr:to>
      <cdr:x>0.88541</cdr:x>
      <cdr:y>0.64856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1988244" y="426829"/>
          <a:ext cx="580159" cy="250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1 358,8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0.64874</cdr:x>
      <cdr:y>0.75026</cdr:y>
    </cdr:from>
    <cdr:to>
      <cdr:x>0.98816</cdr:x>
      <cdr:y>0.92405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7606817" y="4352069"/>
          <a:ext cx="3979919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0.25571</cdr:x>
      <cdr:y>0.79991</cdr:y>
    </cdr:from>
    <cdr:to>
      <cdr:x>0.45222</cdr:x>
      <cdr:y>0.92405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2998305" y="4640101"/>
          <a:ext cx="230425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0.8821</cdr:x>
      <cdr:y>0.09234</cdr:y>
    </cdr:from>
    <cdr:to>
      <cdr:x>0.9865</cdr:x>
      <cdr:y>0.17924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10343121" y="535645"/>
          <a:ext cx="122413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7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0.10728</cdr:x>
      <cdr:y>0.61579</cdr:y>
    </cdr:from>
    <cdr:to>
      <cdr:x>0.27065</cdr:x>
      <cdr:y>0.61579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311185" y="642853"/>
          <a:ext cx="473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0.09354</cdr:x>
      <cdr:y>0.40886</cdr:y>
    </cdr:from>
    <cdr:to>
      <cdr:x>0.23469</cdr:x>
      <cdr:y>0.65134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1352" y="426829"/>
          <a:ext cx="409447" cy="2531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13,7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0.66059</cdr:x>
      <cdr:y>0.61579</cdr:y>
    </cdr:from>
    <cdr:to>
      <cdr:x>0.93158</cdr:x>
      <cdr:y>0.61782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>
          <a:off x="1916236" y="642853"/>
          <a:ext cx="786099" cy="2117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0.38753</cdr:x>
      <cdr:y>0.2016</cdr:y>
    </cdr:from>
    <cdr:to>
      <cdr:x>0.60334</cdr:x>
      <cdr:y>0.46694</cdr:y>
    </cdr:to>
    <cdr:sp macro="" textlink="">
      <cdr:nvSpPr>
        <cdr:cNvPr id="4" name="TextBox 82"/>
        <cdr:cNvSpPr txBox="1"/>
      </cdr:nvSpPr>
      <cdr:spPr>
        <a:xfrm xmlns:a="http://schemas.openxmlformats.org/drawingml/2006/main">
          <a:off x="1124148" y="210458"/>
          <a:ext cx="626020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61,7</a:t>
          </a:r>
          <a:endParaRPr lang="ru-RU" sz="12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0.83201</cdr:x>
      <cdr:y>0.50896</cdr:y>
    </cdr:from>
    <cdr:to>
      <cdr:x>0.91349</cdr:x>
      <cdr:y>0.66659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9336360" y="29523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0.81275</cdr:x>
      <cdr:y>0.40965</cdr:y>
    </cdr:from>
    <cdr:to>
      <cdr:x>1</cdr:x>
      <cdr:y>0.679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9120336" y="2376264"/>
          <a:ext cx="2101175" cy="1562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0.82291</cdr:x>
      <cdr:y>0.5</cdr:y>
    </cdr:from>
    <cdr:to>
      <cdr:x>0.90089</cdr:x>
      <cdr:y>0.65763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9649072" y="29003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0.70401</cdr:x>
      <cdr:y>0.41509</cdr:y>
    </cdr:from>
    <cdr:to>
      <cdr:x>0.78199</cdr:x>
      <cdr:y>0.57273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8254889" y="240785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0.68541</cdr:x>
      <cdr:y>0.40886</cdr:y>
    </cdr:from>
    <cdr:to>
      <cdr:x>0.88541</cdr:x>
      <cdr:y>0.64856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1988244" y="426829"/>
          <a:ext cx="580159" cy="250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60,9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0.64874</cdr:x>
      <cdr:y>0.75026</cdr:y>
    </cdr:from>
    <cdr:to>
      <cdr:x>0.98816</cdr:x>
      <cdr:y>0.92405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7606817" y="4352069"/>
          <a:ext cx="3979919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0.25571</cdr:x>
      <cdr:y>0.79991</cdr:y>
    </cdr:from>
    <cdr:to>
      <cdr:x>0.45222</cdr:x>
      <cdr:y>0.92405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2998305" y="4640101"/>
          <a:ext cx="230425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0.8821</cdr:x>
      <cdr:y>0.09234</cdr:y>
    </cdr:from>
    <cdr:to>
      <cdr:x>0.9865</cdr:x>
      <cdr:y>0.17924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10343121" y="535645"/>
          <a:ext cx="122413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7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0.10728</cdr:x>
      <cdr:y>0.61579</cdr:y>
    </cdr:from>
    <cdr:to>
      <cdr:x>0.27065</cdr:x>
      <cdr:y>0.61579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311185" y="642853"/>
          <a:ext cx="473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0.09354</cdr:x>
      <cdr:y>0.40886</cdr:y>
    </cdr:from>
    <cdr:to>
      <cdr:x>0.23469</cdr:x>
      <cdr:y>0.65134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1352" y="426829"/>
          <a:ext cx="409447" cy="2531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0,8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0.66059</cdr:x>
      <cdr:y>0.61579</cdr:y>
    </cdr:from>
    <cdr:to>
      <cdr:x>0.884</cdr:x>
      <cdr:y>0.61579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>
          <a:off x="1916236" y="642853"/>
          <a:ext cx="648072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0.37892</cdr:x>
      <cdr:y>0.20193</cdr:y>
    </cdr:from>
    <cdr:to>
      <cdr:x>0.59473</cdr:x>
      <cdr:y>0.46727</cdr:y>
    </cdr:to>
    <cdr:sp macro="" textlink="">
      <cdr:nvSpPr>
        <cdr:cNvPr id="4" name="TextBox 82"/>
        <cdr:cNvSpPr txBox="1"/>
      </cdr:nvSpPr>
      <cdr:spPr>
        <a:xfrm xmlns:a="http://schemas.openxmlformats.org/drawingml/2006/main">
          <a:off x="1099169" y="210805"/>
          <a:ext cx="62602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46,9</a:t>
          </a:r>
          <a:endParaRPr lang="ru-RU" sz="12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0.83201</cdr:x>
      <cdr:y>0.50896</cdr:y>
    </cdr:from>
    <cdr:to>
      <cdr:x>0.91349</cdr:x>
      <cdr:y>0.66659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9336360" y="29523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0.81275</cdr:x>
      <cdr:y>0.40965</cdr:y>
    </cdr:from>
    <cdr:to>
      <cdr:x>1</cdr:x>
      <cdr:y>0.679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9120336" y="2376264"/>
          <a:ext cx="2101175" cy="1562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0.70401</cdr:x>
      <cdr:y>0.41509</cdr:y>
    </cdr:from>
    <cdr:to>
      <cdr:x>0.78199</cdr:x>
      <cdr:y>0.57273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8254889" y="240785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0.68541</cdr:x>
      <cdr:y>0.40886</cdr:y>
    </cdr:from>
    <cdr:to>
      <cdr:x>0.88541</cdr:x>
      <cdr:y>0.64856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1988244" y="426829"/>
          <a:ext cx="580159" cy="250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46,3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0.64874</cdr:x>
      <cdr:y>0.75026</cdr:y>
    </cdr:from>
    <cdr:to>
      <cdr:x>0.98816</cdr:x>
      <cdr:y>0.92405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7606817" y="4352069"/>
          <a:ext cx="3979919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0.25571</cdr:x>
      <cdr:y>0.79991</cdr:y>
    </cdr:from>
    <cdr:to>
      <cdr:x>0.45222</cdr:x>
      <cdr:y>0.92405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2998305" y="4640101"/>
          <a:ext cx="230425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0.8821</cdr:x>
      <cdr:y>0.09234</cdr:y>
    </cdr:from>
    <cdr:to>
      <cdr:x>0.9865</cdr:x>
      <cdr:y>0.17924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10343121" y="535645"/>
          <a:ext cx="122413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7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0.10728</cdr:x>
      <cdr:y>0.61579</cdr:y>
    </cdr:from>
    <cdr:to>
      <cdr:x>0.27065</cdr:x>
      <cdr:y>0.61579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311185" y="642853"/>
          <a:ext cx="473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0.09354</cdr:x>
      <cdr:y>0.40886</cdr:y>
    </cdr:from>
    <cdr:to>
      <cdr:x>0.23469</cdr:x>
      <cdr:y>0.65134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1352" y="426829"/>
          <a:ext cx="409447" cy="2531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0,6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0.66059</cdr:x>
      <cdr:y>0.61579</cdr:y>
    </cdr:from>
    <cdr:to>
      <cdr:x>0.884</cdr:x>
      <cdr:y>0.61579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>
          <a:off x="1916236" y="642853"/>
          <a:ext cx="648072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0.37892</cdr:x>
      <cdr:y>0.20193</cdr:y>
    </cdr:from>
    <cdr:to>
      <cdr:x>0.59473</cdr:x>
      <cdr:y>0.46727</cdr:y>
    </cdr:to>
    <cdr:sp macro="" textlink="">
      <cdr:nvSpPr>
        <cdr:cNvPr id="4" name="TextBox 82"/>
        <cdr:cNvSpPr txBox="1"/>
      </cdr:nvSpPr>
      <cdr:spPr>
        <a:xfrm xmlns:a="http://schemas.openxmlformats.org/drawingml/2006/main">
          <a:off x="1099169" y="210805"/>
          <a:ext cx="62602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1200" b="1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81,1</a:t>
          </a:r>
          <a:endParaRPr lang="ru-RU" sz="12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0.83201</cdr:x>
      <cdr:y>0.50896</cdr:y>
    </cdr:from>
    <cdr:to>
      <cdr:x>0.91349</cdr:x>
      <cdr:y>0.66659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9336360" y="29523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0.81275</cdr:x>
      <cdr:y>0.40965</cdr:y>
    </cdr:from>
    <cdr:to>
      <cdr:x>1</cdr:x>
      <cdr:y>0.679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9120336" y="2376264"/>
          <a:ext cx="2101175" cy="1562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0.82291</cdr:x>
      <cdr:y>0.5</cdr:y>
    </cdr:from>
    <cdr:to>
      <cdr:x>0.90089</cdr:x>
      <cdr:y>0.65763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9649072" y="29003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0.70401</cdr:x>
      <cdr:y>0.41509</cdr:y>
    </cdr:from>
    <cdr:to>
      <cdr:x>0.78199</cdr:x>
      <cdr:y>0.57273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8254889" y="240785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0.68541</cdr:x>
      <cdr:y>0.40886</cdr:y>
    </cdr:from>
    <cdr:to>
      <cdr:x>0.88541</cdr:x>
      <cdr:y>0.64856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1988244" y="426829"/>
          <a:ext cx="580159" cy="250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80,3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0.64874</cdr:x>
      <cdr:y>0.75026</cdr:y>
    </cdr:from>
    <cdr:to>
      <cdr:x>0.98816</cdr:x>
      <cdr:y>0.92405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7606817" y="4352069"/>
          <a:ext cx="3979919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0.25571</cdr:x>
      <cdr:y>0.79991</cdr:y>
    </cdr:from>
    <cdr:to>
      <cdr:x>0.45222</cdr:x>
      <cdr:y>0.92405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2998305" y="4640101"/>
          <a:ext cx="230425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0.8821</cdr:x>
      <cdr:y>0.09234</cdr:y>
    </cdr:from>
    <cdr:to>
      <cdr:x>0.9865</cdr:x>
      <cdr:y>0.17924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10343121" y="535645"/>
          <a:ext cx="122413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7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0.10728</cdr:x>
      <cdr:y>0.61579</cdr:y>
    </cdr:from>
    <cdr:to>
      <cdr:x>0.27065</cdr:x>
      <cdr:y>0.61579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311185" y="642853"/>
          <a:ext cx="473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0.09354</cdr:x>
      <cdr:y>0.40886</cdr:y>
    </cdr:from>
    <cdr:to>
      <cdr:x>0.23469</cdr:x>
      <cdr:y>0.65134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1352" y="426829"/>
          <a:ext cx="409447" cy="2531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0,8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0.66059</cdr:x>
      <cdr:y>0.61579</cdr:y>
    </cdr:from>
    <cdr:to>
      <cdr:x>0.884</cdr:x>
      <cdr:y>0.61579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>
          <a:off x="1916236" y="642853"/>
          <a:ext cx="648072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0.51839</cdr:x>
      <cdr:y>0.2314</cdr:y>
    </cdr:from>
    <cdr:to>
      <cdr:x>0.74709</cdr:x>
      <cdr:y>0.29473</cdr:y>
    </cdr:to>
    <cdr:sp macro="" textlink="">
      <cdr:nvSpPr>
        <cdr:cNvPr id="2" name="TextBox 15"/>
        <cdr:cNvSpPr txBox="1"/>
      </cdr:nvSpPr>
      <cdr:spPr>
        <a:xfrm xmlns:a="http://schemas.openxmlformats.org/drawingml/2006/main" rot="1609684">
          <a:off x="3764061" y="843438"/>
          <a:ext cx="1660621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i="1" dirty="0" smtClean="0">
              <a:latin typeface="Arial" panose="020B0604020202020204" pitchFamily="34" charset="0"/>
              <a:cs typeface="Arial" panose="020B0604020202020204" pitchFamily="34" charset="0"/>
            </a:rPr>
            <a:t>+ 50,0 (+3,8 %)</a:t>
          </a:r>
          <a:endParaRPr lang="ru-RU" sz="900" b="1" i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0.38543</cdr:x>
      <cdr:y>0.20672</cdr:y>
    </cdr:from>
    <cdr:to>
      <cdr:x>0.63789</cdr:x>
      <cdr:y>0.47206</cdr:y>
    </cdr:to>
    <cdr:sp macro="" textlink="">
      <cdr:nvSpPr>
        <cdr:cNvPr id="4" name="TextBox 82"/>
        <cdr:cNvSpPr txBox="1"/>
      </cdr:nvSpPr>
      <cdr:spPr>
        <a:xfrm xmlns:a="http://schemas.openxmlformats.org/drawingml/2006/main">
          <a:off x="1118043" y="215807"/>
          <a:ext cx="73235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303,0</a:t>
          </a:r>
          <a:endParaRPr lang="ru-RU" sz="12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0.83201</cdr:x>
      <cdr:y>0.50896</cdr:y>
    </cdr:from>
    <cdr:to>
      <cdr:x>0.91349</cdr:x>
      <cdr:y>0.66659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9336360" y="29523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0.81275</cdr:x>
      <cdr:y>0.40965</cdr:y>
    </cdr:from>
    <cdr:to>
      <cdr:x>1</cdr:x>
      <cdr:y>0.679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9120336" y="2376264"/>
          <a:ext cx="2101175" cy="1562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0.82291</cdr:x>
      <cdr:y>0.5</cdr:y>
    </cdr:from>
    <cdr:to>
      <cdr:x>0.90089</cdr:x>
      <cdr:y>0.65763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9649072" y="29003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0.70401</cdr:x>
      <cdr:y>0.41509</cdr:y>
    </cdr:from>
    <cdr:to>
      <cdr:x>0.78199</cdr:x>
      <cdr:y>0.57273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8254889" y="240785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0.68541</cdr:x>
      <cdr:y>0.40886</cdr:y>
    </cdr:from>
    <cdr:to>
      <cdr:x>0.88541</cdr:x>
      <cdr:y>0.64856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1988244" y="426829"/>
          <a:ext cx="580159" cy="250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300,0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0.64874</cdr:x>
      <cdr:y>0.75026</cdr:y>
    </cdr:from>
    <cdr:to>
      <cdr:x>0.98816</cdr:x>
      <cdr:y>0.92405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7606817" y="4352069"/>
          <a:ext cx="3979919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0.25571</cdr:x>
      <cdr:y>0.79991</cdr:y>
    </cdr:from>
    <cdr:to>
      <cdr:x>0.45222</cdr:x>
      <cdr:y>0.92405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2998305" y="4640101"/>
          <a:ext cx="230425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0.8821</cdr:x>
      <cdr:y>0.09234</cdr:y>
    </cdr:from>
    <cdr:to>
      <cdr:x>0.9865</cdr:x>
      <cdr:y>0.17924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10343121" y="535645"/>
          <a:ext cx="122413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7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0.10728</cdr:x>
      <cdr:y>0.61579</cdr:y>
    </cdr:from>
    <cdr:to>
      <cdr:x>0.27065</cdr:x>
      <cdr:y>0.61579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311185" y="642853"/>
          <a:ext cx="473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0.09354</cdr:x>
      <cdr:y>0.40886</cdr:y>
    </cdr:from>
    <cdr:to>
      <cdr:x>0.23469</cdr:x>
      <cdr:y>0.65134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1352" y="426829"/>
          <a:ext cx="409447" cy="2531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3,0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0.66059</cdr:x>
      <cdr:y>0.61579</cdr:y>
    </cdr:from>
    <cdr:to>
      <cdr:x>0.884</cdr:x>
      <cdr:y>0.61579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>
          <a:off x="1916236" y="642853"/>
          <a:ext cx="648072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0.37892</cdr:x>
      <cdr:y>0.20193</cdr:y>
    </cdr:from>
    <cdr:to>
      <cdr:x>0.64039</cdr:x>
      <cdr:y>0.46727</cdr:y>
    </cdr:to>
    <cdr:sp macro="" textlink="">
      <cdr:nvSpPr>
        <cdr:cNvPr id="4" name="TextBox 82"/>
        <cdr:cNvSpPr txBox="1"/>
      </cdr:nvSpPr>
      <cdr:spPr>
        <a:xfrm xmlns:a="http://schemas.openxmlformats.org/drawingml/2006/main">
          <a:off x="1099169" y="210804"/>
          <a:ext cx="75847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210,8</a:t>
          </a:r>
          <a:endParaRPr lang="ru-RU" sz="12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0.83201</cdr:x>
      <cdr:y>0.50896</cdr:y>
    </cdr:from>
    <cdr:to>
      <cdr:x>0.91349</cdr:x>
      <cdr:y>0.66659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9336360" y="29523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0.81275</cdr:x>
      <cdr:y>0.40965</cdr:y>
    </cdr:from>
    <cdr:to>
      <cdr:x>1</cdr:x>
      <cdr:y>0.679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9120336" y="2376264"/>
          <a:ext cx="2101175" cy="1562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0.82291</cdr:x>
      <cdr:y>0.5</cdr:y>
    </cdr:from>
    <cdr:to>
      <cdr:x>0.90089</cdr:x>
      <cdr:y>0.65763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9649072" y="29003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0.70401</cdr:x>
      <cdr:y>0.41509</cdr:y>
    </cdr:from>
    <cdr:to>
      <cdr:x>0.78199</cdr:x>
      <cdr:y>0.57273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8254889" y="240785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0.68541</cdr:x>
      <cdr:y>0.40886</cdr:y>
    </cdr:from>
    <cdr:to>
      <cdr:x>0.88541</cdr:x>
      <cdr:y>0.64856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1988244" y="426829"/>
          <a:ext cx="580159" cy="250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210,8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0.64874</cdr:x>
      <cdr:y>0.75026</cdr:y>
    </cdr:from>
    <cdr:to>
      <cdr:x>0.98816</cdr:x>
      <cdr:y>0.92405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7606817" y="4352069"/>
          <a:ext cx="3979919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0.25571</cdr:x>
      <cdr:y>0.79991</cdr:y>
    </cdr:from>
    <cdr:to>
      <cdr:x>0.45222</cdr:x>
      <cdr:y>0.92405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2998305" y="4640101"/>
          <a:ext cx="230425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0.8821</cdr:x>
      <cdr:y>0.09234</cdr:y>
    </cdr:from>
    <cdr:to>
      <cdr:x>0.9865</cdr:x>
      <cdr:y>0.17924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10343121" y="535645"/>
          <a:ext cx="122413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7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0.10728</cdr:x>
      <cdr:y>0.61579</cdr:y>
    </cdr:from>
    <cdr:to>
      <cdr:x>0.27065</cdr:x>
      <cdr:y>0.61579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311185" y="642853"/>
          <a:ext cx="473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0.09354</cdr:x>
      <cdr:y>0.40886</cdr:y>
    </cdr:from>
    <cdr:to>
      <cdr:x>0.23469</cdr:x>
      <cdr:y>0.65134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1352" y="426829"/>
          <a:ext cx="409447" cy="2531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Arial Black" panose="020B0A040201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0.66059</cdr:x>
      <cdr:y>0.61579</cdr:y>
    </cdr:from>
    <cdr:to>
      <cdr:x>0.884</cdr:x>
      <cdr:y>0.61579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>
          <a:off x="1916236" y="642853"/>
          <a:ext cx="648072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0.41468</cdr:x>
      <cdr:y>0.61241</cdr:y>
    </cdr:from>
    <cdr:to>
      <cdr:x>0.63016</cdr:x>
      <cdr:y>0.69721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59640" y="2340260"/>
          <a:ext cx="914400" cy="324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0.32134</cdr:x>
      <cdr:y>0.43333</cdr:y>
    </cdr:from>
    <cdr:to>
      <cdr:x>0.53683</cdr:x>
      <cdr:y>0.50875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3596" y="1655905"/>
          <a:ext cx="914400" cy="288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0.44861</cdr:x>
      <cdr:y>0.31092</cdr:y>
    </cdr:from>
    <cdr:to>
      <cdr:x>0.72012</cdr:x>
      <cdr:y>0.40513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03656" y="1188132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b="1" dirty="0">
            <a:solidFill>
              <a:schemeClr val="accent1">
                <a:lumMod val="50000"/>
              </a:schemeClr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0.36319</cdr:x>
      <cdr:y>0.02134</cdr:y>
    </cdr:from>
    <cdr:to>
      <cdr:x>0.63474</cdr:x>
      <cdr:y>0.15156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64122" y="106640"/>
          <a:ext cx="1842359" cy="6508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rPr>
            <a:t>15 782</a:t>
          </a:r>
          <a:endParaRPr lang="ru-RU" sz="3200" dirty="0">
            <a:solidFill>
              <a:schemeClr val="accent5">
                <a:lumMod val="50000"/>
              </a:schemeClr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0.51385</cdr:x>
      <cdr:y>0.4805</cdr:y>
    </cdr:from>
    <cdr:to>
      <cdr:x>0.76783</cdr:x>
      <cdr:y>0.56933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0253" y="1731674"/>
          <a:ext cx="771190" cy="320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solidFill>
                <a:schemeClr val="bg1"/>
              </a:solidFill>
              <a:latin typeface="Arial Black" panose="020B0A04020102020204" pitchFamily="34" charset="0"/>
            </a:rPr>
            <a:t>1 817,4</a:t>
          </a:r>
          <a:endParaRPr lang="ru-RU" sz="18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0.1107</cdr:x>
      <cdr:y>0.51047</cdr:y>
    </cdr:from>
    <cdr:to>
      <cdr:x>0.36467</cdr:x>
      <cdr:y>0.61885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6117" y="1839686"/>
          <a:ext cx="771159" cy="390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bg1"/>
              </a:solidFill>
              <a:latin typeface="Arial Black" panose="020B0A04020102020204" pitchFamily="34" charset="0"/>
            </a:rPr>
            <a:t>1 741,8</a:t>
          </a:r>
          <a:endParaRPr lang="ru-RU" sz="18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0.51389</cdr:x>
      <cdr:y>0.40923</cdr:y>
    </cdr:from>
    <cdr:to>
      <cdr:x>0.76787</cdr:x>
      <cdr:y>0.49806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01071" y="2109395"/>
          <a:ext cx="1038417" cy="457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solidFill>
                <a:schemeClr val="bg1"/>
              </a:solidFill>
              <a:latin typeface="Arial Black" panose="020B0A04020102020204" pitchFamily="34" charset="0"/>
            </a:rPr>
            <a:t>4 461,5</a:t>
          </a:r>
          <a:endParaRPr lang="ru-RU" sz="20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0.11817</cdr:x>
      <cdr:y>0.50183</cdr:y>
    </cdr:from>
    <cdr:to>
      <cdr:x>0.37214</cdr:x>
      <cdr:y>0.61021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3162" y="2586706"/>
          <a:ext cx="1038376" cy="5586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bg1"/>
              </a:solidFill>
              <a:latin typeface="Arial Black" panose="020B0A04020102020204" pitchFamily="34" charset="0"/>
            </a:rPr>
            <a:t>4 261,4</a:t>
          </a:r>
          <a:endParaRPr lang="ru-RU" sz="20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0.01177</cdr:x>
      <cdr:y>0.04875</cdr:y>
    </cdr:from>
    <cdr:to>
      <cdr:x>0.23974</cdr:x>
      <cdr:y>0.13558</cdr:y>
    </cdr:to>
    <cdr:sp macro="" textlink="">
      <cdr:nvSpPr>
        <cdr:cNvPr id="2" name="TextBox 15"/>
        <cdr:cNvSpPr txBox="1"/>
      </cdr:nvSpPr>
      <cdr:spPr>
        <a:xfrm xmlns:a="http://schemas.openxmlformats.org/drawingml/2006/main">
          <a:off x="65437" y="224649"/>
          <a:ext cx="126744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22,1 %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0.13237</cdr:x>
      <cdr:y>0.15951</cdr:y>
    </cdr:from>
    <cdr:to>
      <cdr:x>0.1914</cdr:x>
      <cdr:y>0.26491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 flipH="1" flipV="1">
          <a:off x="648072" y="521140"/>
          <a:ext cx="289004" cy="3443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0.60303</cdr:x>
      <cdr:y>0.71632</cdr:y>
    </cdr:from>
    <cdr:to>
      <cdr:x>0.71334</cdr:x>
      <cdr:y>0.7604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2952328" y="2340260"/>
          <a:ext cx="540060" cy="14401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0.72069</cdr:x>
      <cdr:y>0.68326</cdr:y>
    </cdr:from>
    <cdr:to>
      <cdr:x>0.94866</cdr:x>
      <cdr:y>0.77009</cdr:y>
    </cdr:to>
    <cdr:sp macro="" textlink="">
      <cdr:nvSpPr>
        <cdr:cNvPr id="8" name="TextBox 15"/>
        <cdr:cNvSpPr txBox="1"/>
      </cdr:nvSpPr>
      <cdr:spPr>
        <a:xfrm xmlns:a="http://schemas.openxmlformats.org/drawingml/2006/main">
          <a:off x="4006806" y="3148591"/>
          <a:ext cx="126744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77,8 %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0.37343</cdr:x>
      <cdr:y>0.41073</cdr:y>
    </cdr:from>
    <cdr:to>
      <cdr:x>0.55232</cdr:x>
      <cdr:y>0.49956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6812" y="2117115"/>
          <a:ext cx="731397" cy="457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2490,2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0.09551</cdr:x>
      <cdr:y>0.50239</cdr:y>
    </cdr:from>
    <cdr:to>
      <cdr:x>0.29361</cdr:x>
      <cdr:y>0.59473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45949" y="2589578"/>
          <a:ext cx="924954" cy="4759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bg1"/>
              </a:solidFill>
              <a:latin typeface="Arial Black" panose="020B0A04020102020204" pitchFamily="34" charset="0"/>
            </a:rPr>
            <a:t>2 150,3</a:t>
          </a:r>
          <a:endParaRPr lang="ru-RU" sz="1400" dirty="0">
            <a:solidFill>
              <a:schemeClr val="bg1"/>
            </a:solidFill>
            <a:latin typeface="Arial Black" panose="020B0A040201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0.08352</cdr:x>
      <cdr:y>0.33622</cdr:y>
    </cdr:from>
    <cdr:to>
      <cdr:x>0.28969</cdr:x>
      <cdr:y>0.45594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7200" y="1112291"/>
          <a:ext cx="1128617" cy="396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 rtl="0" fontAlgn="base">
            <a:spcBef>
              <a:spcPct val="0"/>
            </a:spcBef>
            <a:spcAft>
              <a:spcPct val="0"/>
            </a:spcAft>
          </a:pPr>
          <a:r>
            <a:rPr lang="ru-RU" sz="2000" b="1" kern="1200" dirty="0">
              <a:solidFill>
                <a:schemeClr val="bg1"/>
              </a:solidFill>
              <a:latin typeface="Calibri" pitchFamily="34" charset="0"/>
            </a:rPr>
            <a:t>1 971,3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0.21706</cdr:x>
      <cdr:y>0.12274</cdr:y>
    </cdr:from>
    <cdr:to>
      <cdr:x>0.37189</cdr:x>
      <cdr:y>0.26511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58928" y="593842"/>
          <a:ext cx="1468640" cy="6888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1 656</a:t>
          </a:r>
          <a:endParaRPr lang="ru-RU" sz="30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0.1681</cdr:x>
      <cdr:y>0.37787</cdr:y>
    </cdr:from>
    <cdr:to>
      <cdr:x>0.33</cdr:x>
      <cdr:y>0.50905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04156" y="1296143"/>
          <a:ext cx="1352310" cy="449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4 024</a:t>
          </a:r>
          <a:endParaRPr lang="ru-RU" sz="30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0.45347</cdr:x>
      <cdr:y>0.71598</cdr:y>
    </cdr:from>
    <cdr:to>
      <cdr:x>0.57357</cdr:x>
      <cdr:y>0.81334</cdr:y>
    </cdr:to>
    <cdr:sp macro="" textlink="">
      <cdr:nvSpPr>
        <cdr:cNvPr id="4" name="TextBox 3"/>
        <cdr:cNvSpPr txBox="1"/>
      </cdr:nvSpPr>
      <cdr:spPr>
        <a:xfrm xmlns:a="http://schemas.openxmlformats.org/drawingml/2006/main" rot="21442384">
          <a:off x="4301371" y="3464018"/>
          <a:ext cx="1139240" cy="471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000" b="1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rPr>
            <a:t>46</a:t>
          </a:r>
          <a:endParaRPr lang="ru-RU" sz="3000" b="1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0.46238</cdr:x>
      <cdr:y>0.48413</cdr:y>
    </cdr:from>
    <cdr:to>
      <cdr:x>0.66378</cdr:x>
      <cdr:y>0.59356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00300" y="2196244"/>
          <a:ext cx="1176175" cy="496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15 782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08DE6-17A0-4B8C-873A-364BD3A4DB2E}" type="datetimeFigureOut">
              <a:rPr lang="ru-RU" smtClean="0"/>
              <a:t>21.05.2026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6817B-B81B-40AF-A9EF-C4281D47499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9432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E9320B0-25E3-49CD-BA54-D20A4B6A7C55}" type="datetimeFigureOut">
              <a:rPr lang="ru-RU"/>
              <a:pPr>
                <a:defRPr/>
              </a:pPr>
              <a:t>21.05.2026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744538"/>
            <a:ext cx="53308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867"/>
            <a:ext cx="5438775" cy="44684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138"/>
            <a:ext cx="294640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0138"/>
            <a:ext cx="294640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B29909F-4D17-4992-ACD1-D3FB2B00B1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5575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28827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9324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57654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22067" algn="l" defTabSz="11288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86480" algn="l" defTabSz="11288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50894" algn="l" defTabSz="11288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15307" algn="l" defTabSz="11288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163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744538"/>
            <a:ext cx="533082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44538"/>
            <a:ext cx="532765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0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8788" y="2253716"/>
            <a:ext cx="8826262" cy="155509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7576" y="4111096"/>
            <a:ext cx="7268687" cy="18540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6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4DF62-41EF-4DFF-96B5-5D28BC7466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3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8ABD-E07D-4F6A-8119-0DA0D694B6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28282" y="290532"/>
            <a:ext cx="2336364" cy="619015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9192" y="290532"/>
            <a:ext cx="6836027" cy="619015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71E3-CB2C-4F29-B64C-FCC00F2FC1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0F4D-DBD4-472E-9A58-F5AAE87FB8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252" y="4661931"/>
            <a:ext cx="8826262" cy="1440898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0252" y="3074927"/>
            <a:ext cx="8826262" cy="158700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66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5114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153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19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22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268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30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6B76-11B1-4D85-821E-D1F7036DAD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0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9192" y="1692805"/>
            <a:ext cx="4586195" cy="478788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8451" y="1692805"/>
            <a:ext cx="4586195" cy="478788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D56B-1145-49DD-9670-FD4703C656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4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192" y="1623951"/>
            <a:ext cx="4587998" cy="67678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30" indent="0">
              <a:buNone/>
              <a:defRPr sz="2200" b="1"/>
            </a:lvl2pPr>
            <a:lvl3pPr marL="1007662" indent="0">
              <a:buNone/>
              <a:defRPr sz="2000" b="1"/>
            </a:lvl3pPr>
            <a:lvl4pPr marL="1511492" indent="0">
              <a:buNone/>
              <a:defRPr sz="1700" b="1"/>
            </a:lvl4pPr>
            <a:lvl5pPr marL="2015322" indent="0">
              <a:buNone/>
              <a:defRPr sz="1700" b="1"/>
            </a:lvl5pPr>
            <a:lvl6pPr marL="2519153" indent="0">
              <a:buNone/>
              <a:defRPr sz="1700" b="1"/>
            </a:lvl6pPr>
            <a:lvl7pPr marL="3022984" indent="0">
              <a:buNone/>
              <a:defRPr sz="1700" b="1"/>
            </a:lvl7pPr>
            <a:lvl8pPr marL="3526815" indent="0">
              <a:buNone/>
              <a:defRPr sz="1700" b="1"/>
            </a:lvl8pPr>
            <a:lvl9pPr marL="403064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9192" y="2300735"/>
            <a:ext cx="4587998" cy="417995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74847" y="1623951"/>
            <a:ext cx="4589801" cy="67678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30" indent="0">
              <a:buNone/>
              <a:defRPr sz="2200" b="1"/>
            </a:lvl2pPr>
            <a:lvl3pPr marL="1007662" indent="0">
              <a:buNone/>
              <a:defRPr sz="2000" b="1"/>
            </a:lvl3pPr>
            <a:lvl4pPr marL="1511492" indent="0">
              <a:buNone/>
              <a:defRPr sz="1700" b="1"/>
            </a:lvl4pPr>
            <a:lvl5pPr marL="2015322" indent="0">
              <a:buNone/>
              <a:defRPr sz="1700" b="1"/>
            </a:lvl5pPr>
            <a:lvl6pPr marL="2519153" indent="0">
              <a:buNone/>
              <a:defRPr sz="1700" b="1"/>
            </a:lvl6pPr>
            <a:lvl7pPr marL="3022984" indent="0">
              <a:buNone/>
              <a:defRPr sz="1700" b="1"/>
            </a:lvl7pPr>
            <a:lvl8pPr marL="3526815" indent="0">
              <a:buNone/>
              <a:defRPr sz="1700" b="1"/>
            </a:lvl8pPr>
            <a:lvl9pPr marL="403064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74847" y="2300735"/>
            <a:ext cx="4589801" cy="417995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907EE-2710-4B01-A59E-4CC3BBC381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FE7E-FA9A-4B9B-B123-8D2413890B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1C09-1D47-4C96-A8DF-77587DE97B6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94" y="288851"/>
            <a:ext cx="3416211" cy="122929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9793" y="288854"/>
            <a:ext cx="5804854" cy="619183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9194" y="1518152"/>
            <a:ext cx="3416211" cy="4962536"/>
          </a:xfrm>
        </p:spPr>
        <p:txBody>
          <a:bodyPr/>
          <a:lstStyle>
            <a:lvl1pPr marL="0" indent="0">
              <a:buNone/>
              <a:defRPr sz="1600"/>
            </a:lvl1pPr>
            <a:lvl2pPr marL="503830" indent="0">
              <a:buNone/>
              <a:defRPr sz="1400"/>
            </a:lvl2pPr>
            <a:lvl3pPr marL="1007662" indent="0">
              <a:buNone/>
              <a:defRPr sz="1100"/>
            </a:lvl3pPr>
            <a:lvl4pPr marL="1511492" indent="0">
              <a:buNone/>
              <a:defRPr sz="1100"/>
            </a:lvl4pPr>
            <a:lvl5pPr marL="2015322" indent="0">
              <a:buNone/>
              <a:defRPr sz="1100"/>
            </a:lvl5pPr>
            <a:lvl6pPr marL="2519153" indent="0">
              <a:buNone/>
              <a:defRPr sz="1100"/>
            </a:lvl6pPr>
            <a:lvl7pPr marL="3022984" indent="0">
              <a:buNone/>
              <a:defRPr sz="1100"/>
            </a:lvl7pPr>
            <a:lvl8pPr marL="3526815" indent="0">
              <a:buNone/>
              <a:defRPr sz="1100"/>
            </a:lvl8pPr>
            <a:lvl9pPr marL="4030645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374F3-119F-4996-BC5B-D3DF44E70D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5305" y="5078413"/>
            <a:ext cx="6230303" cy="59953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35305" y="648236"/>
            <a:ext cx="6230303" cy="4352925"/>
          </a:xfrm>
        </p:spPr>
        <p:txBody>
          <a:bodyPr/>
          <a:lstStyle>
            <a:lvl1pPr marL="0" indent="0">
              <a:buNone/>
              <a:defRPr sz="3600"/>
            </a:lvl1pPr>
            <a:lvl2pPr marL="503830" indent="0">
              <a:buNone/>
              <a:defRPr sz="3100"/>
            </a:lvl2pPr>
            <a:lvl3pPr marL="1007662" indent="0">
              <a:buNone/>
              <a:defRPr sz="2600"/>
            </a:lvl3pPr>
            <a:lvl4pPr marL="1511492" indent="0">
              <a:buNone/>
              <a:defRPr sz="2200"/>
            </a:lvl4pPr>
            <a:lvl5pPr marL="2015322" indent="0">
              <a:buNone/>
              <a:defRPr sz="2200"/>
            </a:lvl5pPr>
            <a:lvl6pPr marL="2519153" indent="0">
              <a:buNone/>
              <a:defRPr sz="2200"/>
            </a:lvl6pPr>
            <a:lvl7pPr marL="3022984" indent="0">
              <a:buNone/>
              <a:defRPr sz="2200"/>
            </a:lvl7pPr>
            <a:lvl8pPr marL="3526815" indent="0">
              <a:buNone/>
              <a:defRPr sz="2200"/>
            </a:lvl8pPr>
            <a:lvl9pPr marL="4030645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5305" y="5677948"/>
            <a:ext cx="6230303" cy="851440"/>
          </a:xfrm>
        </p:spPr>
        <p:txBody>
          <a:bodyPr/>
          <a:lstStyle>
            <a:lvl1pPr marL="0" indent="0">
              <a:buNone/>
              <a:defRPr sz="1600"/>
            </a:lvl1pPr>
            <a:lvl2pPr marL="503830" indent="0">
              <a:buNone/>
              <a:defRPr sz="1400"/>
            </a:lvl2pPr>
            <a:lvl3pPr marL="1007662" indent="0">
              <a:buNone/>
              <a:defRPr sz="1100"/>
            </a:lvl3pPr>
            <a:lvl4pPr marL="1511492" indent="0">
              <a:buNone/>
              <a:defRPr sz="1100"/>
            </a:lvl4pPr>
            <a:lvl5pPr marL="2015322" indent="0">
              <a:buNone/>
              <a:defRPr sz="1100"/>
            </a:lvl5pPr>
            <a:lvl6pPr marL="2519153" indent="0">
              <a:buNone/>
              <a:defRPr sz="1100"/>
            </a:lvl6pPr>
            <a:lvl7pPr marL="3022984" indent="0">
              <a:buNone/>
              <a:defRPr sz="1100"/>
            </a:lvl7pPr>
            <a:lvl8pPr marL="3526815" indent="0">
              <a:buNone/>
              <a:defRPr sz="1100"/>
            </a:lvl8pPr>
            <a:lvl9pPr marL="4030645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5AAF-7722-496D-B44A-D6B62956A1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100766" tIns="50384" rIns="100766" bIns="5038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192" y="1692805"/>
            <a:ext cx="9345454" cy="4787882"/>
          </a:xfrm>
          <a:prstGeom prst="rect">
            <a:avLst/>
          </a:prstGeom>
        </p:spPr>
        <p:txBody>
          <a:bodyPr vert="horz" lIns="100766" tIns="50384" rIns="100766" bIns="5038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9192" y="6724197"/>
            <a:ext cx="2422896" cy="386255"/>
          </a:xfrm>
          <a:prstGeom prst="rect">
            <a:avLst/>
          </a:prstGeom>
        </p:spPr>
        <p:txBody>
          <a:bodyPr vert="horz" lIns="100766" tIns="50384" rIns="100766" bIns="5038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662" fontAlgn="auto">
              <a:spcBef>
                <a:spcPts val="0"/>
              </a:spcBef>
              <a:spcAft>
                <a:spcPts val="0"/>
              </a:spcAft>
            </a:pPr>
            <a:fld id="{33006462-0257-4600-84A4-56F4AB22CEC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07662" fontAlgn="auto">
                <a:spcBef>
                  <a:spcPts val="0"/>
                </a:spcBef>
                <a:spcAft>
                  <a:spcPts val="0"/>
                </a:spcAft>
              </a:pPr>
              <a:t>21.05.2026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7812" y="6724197"/>
            <a:ext cx="3288215" cy="386255"/>
          </a:xfrm>
          <a:prstGeom prst="rect">
            <a:avLst/>
          </a:prstGeom>
        </p:spPr>
        <p:txBody>
          <a:bodyPr vert="horz" lIns="100766" tIns="50384" rIns="100766" bIns="5038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662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41750" y="6724197"/>
            <a:ext cx="2422896" cy="386255"/>
          </a:xfrm>
          <a:prstGeom prst="rect">
            <a:avLst/>
          </a:prstGeom>
        </p:spPr>
        <p:txBody>
          <a:bodyPr vert="horz" lIns="100766" tIns="50384" rIns="100766" bIns="5038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662" fontAlgn="auto">
              <a:spcBef>
                <a:spcPts val="0"/>
              </a:spcBef>
              <a:spcAft>
                <a:spcPts val="0"/>
              </a:spcAft>
            </a:pPr>
            <a:fld id="{E1CEC69C-5633-4893-9D0B-1705DEAC84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076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29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dt="0"/>
  <p:txStyles>
    <p:titleStyle>
      <a:lvl1pPr algn="ctr" defTabSz="1007662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873" indent="-377873" algn="l" defTabSz="100766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18724" indent="-314894" algn="l" defTabSz="100766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576" indent="-251916" algn="l" defTabSz="100766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407" indent="-251916" algn="l" defTabSz="100766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237" indent="-251916" algn="l" defTabSz="100766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069" indent="-251916" algn="l" defTabSz="1007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4899" indent="-251916" algn="l" defTabSz="1007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8730" indent="-251916" algn="l" defTabSz="1007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561" indent="-251916" algn="l" defTabSz="10076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30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662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492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322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153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2984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815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645" algn="l" defTabSz="10076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udget.kmscity.ru/portal/Menu/Page/37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28.xml"/><Relationship Id="rId7" Type="http://schemas.openxmlformats.org/officeDocument/2006/relationships/chart" Target="../charts/chart3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1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Relationship Id="rId9" Type="http://schemas.openxmlformats.org/officeDocument/2006/relationships/chart" Target="../charts/char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orfo1@yandex.ru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chart" Target="../charts/chart36.xml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jp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Picture background">
            <a:extLst>
              <a:ext uri="{FF2B5EF4-FFF2-40B4-BE49-F238E27FC236}">
                <a16:creationId xmlns:a16="http://schemas.microsoft.com/office/drawing/2014/main" xmlns="" id="{EC3D15B5-30BF-47D4-B7C7-6DD2B053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970" y="-1"/>
            <a:ext cx="10393807" cy="7254876"/>
          </a:xfrm>
          <a:prstGeom prst="rect">
            <a:avLst/>
          </a:prstGeom>
          <a:noFill/>
          <a:effectLst>
            <a:softEdge rad="520700"/>
          </a:effec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547403" y="4533784"/>
            <a:ext cx="9469996" cy="2701983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63039" tIns="81519" rIns="163039" bIns="81519">
            <a:spAutoFit/>
          </a:bodyPr>
          <a:lstStyle/>
          <a:p>
            <a:pPr algn="ctr"/>
            <a:r>
              <a:rPr lang="ru-RU" sz="37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«Отчёт об </a:t>
            </a:r>
            <a:r>
              <a:rPr lang="ru-RU" sz="37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исполнении </a:t>
            </a:r>
            <a:endParaRPr lang="ru-RU" sz="3700" b="1" dirty="0" smtClean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</a:effectLst>
              <a:latin typeface="Bookman Old Style" pitchFamily="18" charset="0"/>
              <a:cs typeface="Courier New" panose="02070309020205020404" pitchFamily="49" charset="0"/>
            </a:endParaRPr>
          </a:p>
          <a:p>
            <a:pPr algn="ctr"/>
            <a:r>
              <a:rPr lang="ru-RU" sz="37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бюджета </a:t>
            </a:r>
            <a:r>
              <a:rPr lang="ru-RU" sz="37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города </a:t>
            </a:r>
          </a:p>
          <a:p>
            <a:pPr algn="ctr"/>
            <a:r>
              <a:rPr lang="ru-RU" sz="37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Комсомольска-на-Амуре </a:t>
            </a:r>
          </a:p>
          <a:p>
            <a:pPr algn="ctr"/>
            <a:r>
              <a:rPr lang="ru-RU" sz="37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за </a:t>
            </a:r>
            <a:r>
              <a:rPr lang="ru-RU" sz="37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2025 </a:t>
            </a:r>
            <a:r>
              <a:rPr lang="ru-RU" sz="37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год»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9615" y="135049"/>
            <a:ext cx="9469996" cy="812104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63039" tIns="81519" rIns="163039" bIns="81519">
            <a:spAutoFit/>
          </a:bodyPr>
          <a:lstStyle/>
          <a:p>
            <a:pPr algn="ctr"/>
            <a:r>
              <a:rPr lang="ru-RU" sz="37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</a:effectLst>
                <a:latin typeface="Bookman Old Style" pitchFamily="18" charset="0"/>
                <a:cs typeface="Courier New" panose="02070309020205020404" pitchFamily="49" charset="0"/>
              </a:rPr>
              <a:t>БЮДЖЕТ ДЛЯ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12405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6509" y="224949"/>
            <a:ext cx="9730820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ИСПОЛНЕНИЯ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НАЛОГОВЫХ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 НЕНАЛОГОВЫХ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ДОХОДОВ</a:t>
            </a:r>
            <a:endParaRPr 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188778" y="-7425"/>
            <a:ext cx="1186888" cy="375594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8258285"/>
              </p:ext>
            </p:extLst>
          </p:nvPr>
        </p:nvGraphicFramePr>
        <p:xfrm>
          <a:off x="1948544" y="1461468"/>
          <a:ext cx="8245579" cy="5141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5"/>
          <p:cNvSpPr txBox="1"/>
          <p:nvPr/>
        </p:nvSpPr>
        <p:spPr>
          <a:xfrm>
            <a:off x="2861429" y="6349389"/>
            <a:ext cx="1921632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Факт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5110148" y="6379909"/>
            <a:ext cx="1921632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Факт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  <p:sp>
        <p:nvSpPr>
          <p:cNvPr id="19" name="TextBox 15"/>
          <p:cNvSpPr txBox="1"/>
          <p:nvPr/>
        </p:nvSpPr>
        <p:spPr>
          <a:xfrm>
            <a:off x="7195324" y="6349391"/>
            <a:ext cx="1749640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cxnSp>
        <p:nvCxnSpPr>
          <p:cNvPr id="20" name="Прямая со стрелкой 19"/>
          <p:cNvCxnSpPr/>
          <p:nvPr/>
        </p:nvCxnSpPr>
        <p:spPr bwMode="auto">
          <a:xfrm flipV="1">
            <a:off x="4565235" y="3086538"/>
            <a:ext cx="787615" cy="39688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 bwMode="auto">
          <a:xfrm flipV="1">
            <a:off x="4471839" y="4599621"/>
            <a:ext cx="881011" cy="48109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 bwMode="auto">
          <a:xfrm flipH="1" flipV="1">
            <a:off x="6712109" y="4571082"/>
            <a:ext cx="801853" cy="44522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 bwMode="auto">
          <a:xfrm flipH="1" flipV="1">
            <a:off x="6729007" y="2905482"/>
            <a:ext cx="801853" cy="44522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08281" y="1646884"/>
            <a:ext cx="449744" cy="2539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08281" y="2115761"/>
            <a:ext cx="449744" cy="253917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7" name="TextBox 15"/>
          <p:cNvSpPr txBox="1"/>
          <p:nvPr/>
        </p:nvSpPr>
        <p:spPr>
          <a:xfrm rot="19979610">
            <a:off x="4016149" y="4457988"/>
            <a:ext cx="1885785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+ 605,7 (+26,5 %)</a:t>
            </a:r>
          </a:p>
        </p:txBody>
      </p:sp>
      <p:sp>
        <p:nvSpPr>
          <p:cNvPr id="28" name="TextBox 15"/>
          <p:cNvSpPr txBox="1"/>
          <p:nvPr/>
        </p:nvSpPr>
        <p:spPr>
          <a:xfrm rot="19979610">
            <a:off x="4016148" y="2944907"/>
            <a:ext cx="1885785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+ 178,2 (+15 %)</a:t>
            </a:r>
          </a:p>
        </p:txBody>
      </p:sp>
      <p:sp>
        <p:nvSpPr>
          <p:cNvPr id="29" name="TextBox 15"/>
          <p:cNvSpPr txBox="1"/>
          <p:nvPr/>
        </p:nvSpPr>
        <p:spPr>
          <a:xfrm rot="1609684">
            <a:off x="6498927" y="4435074"/>
            <a:ext cx="1279916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+ 82,5 (+2,9 %)</a:t>
            </a:r>
          </a:p>
        </p:txBody>
      </p:sp>
      <p:sp>
        <p:nvSpPr>
          <p:cNvPr id="30" name="TextBox 15"/>
          <p:cNvSpPr txBox="1"/>
          <p:nvPr/>
        </p:nvSpPr>
        <p:spPr>
          <a:xfrm>
            <a:off x="3227374" y="2387394"/>
            <a:ext cx="1349231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4 264,1</a:t>
            </a:r>
            <a:endParaRPr lang="ru-RU" sz="17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15"/>
          <p:cNvSpPr txBox="1"/>
          <p:nvPr/>
        </p:nvSpPr>
        <p:spPr>
          <a:xfrm>
            <a:off x="5479951" y="1701459"/>
            <a:ext cx="1349231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4 461,5</a:t>
            </a:r>
            <a:endParaRPr lang="ru-RU" sz="17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5"/>
          <p:cNvSpPr txBox="1"/>
          <p:nvPr/>
        </p:nvSpPr>
        <p:spPr>
          <a:xfrm>
            <a:off x="7773881" y="1784137"/>
            <a:ext cx="1349231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4 697,3</a:t>
            </a:r>
            <a:endParaRPr lang="ru-RU" sz="17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876187" y="1603763"/>
            <a:ext cx="3595651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Неналоговые доходы</a:t>
            </a:r>
          </a:p>
        </p:txBody>
      </p:sp>
      <p:sp>
        <p:nvSpPr>
          <p:cNvPr id="34" name="TextBox 15"/>
          <p:cNvSpPr txBox="1"/>
          <p:nvPr/>
        </p:nvSpPr>
        <p:spPr>
          <a:xfrm>
            <a:off x="811108" y="2054922"/>
            <a:ext cx="2416266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Налоговые доходы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7" y="2607870"/>
            <a:ext cx="2222215" cy="247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6509" y="224949"/>
            <a:ext cx="9730820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ИСПОЛНЕНИЯ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НАЛОГОВЫХ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 НЕНАЛОГОВЫХ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ДОХОДОВ</a:t>
            </a:r>
            <a:endParaRPr 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203788" y="-9324"/>
            <a:ext cx="1186888" cy="375594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33473" y="1589551"/>
            <a:ext cx="1349134" cy="98962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423786" y="1350561"/>
            <a:ext cx="1326927" cy="1163921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7" name="TextBox 15"/>
          <p:cNvSpPr txBox="1"/>
          <p:nvPr/>
        </p:nvSpPr>
        <p:spPr>
          <a:xfrm>
            <a:off x="4621888" y="1673908"/>
            <a:ext cx="2476254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Налог на доходы физических лиц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261838" y="2695845"/>
            <a:ext cx="1308345" cy="444648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 rot="16200000">
            <a:off x="6933468" y="1809944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9" name="TextBox 15"/>
          <p:cNvSpPr txBox="1"/>
          <p:nvPr/>
        </p:nvSpPr>
        <p:spPr>
          <a:xfrm>
            <a:off x="3349421" y="1909134"/>
            <a:ext cx="1156508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2 150,3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5"/>
          <p:cNvSpPr txBox="1"/>
          <p:nvPr/>
        </p:nvSpPr>
        <p:spPr>
          <a:xfrm>
            <a:off x="7583762" y="1702528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2 490,2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5"/>
          <p:cNvSpPr txBox="1"/>
          <p:nvPr/>
        </p:nvSpPr>
        <p:spPr>
          <a:xfrm>
            <a:off x="4797909" y="2052534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339,9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15,8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42" name="TextBox 15"/>
          <p:cNvSpPr txBox="1"/>
          <p:nvPr/>
        </p:nvSpPr>
        <p:spPr>
          <a:xfrm>
            <a:off x="3410721" y="2756419"/>
            <a:ext cx="1022145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345,4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433076" y="2634368"/>
            <a:ext cx="1308345" cy="58727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4" name="TextBox 15"/>
          <p:cNvSpPr txBox="1"/>
          <p:nvPr/>
        </p:nvSpPr>
        <p:spPr>
          <a:xfrm>
            <a:off x="7593278" y="2728502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442,5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15"/>
          <p:cNvSpPr txBox="1"/>
          <p:nvPr/>
        </p:nvSpPr>
        <p:spPr>
          <a:xfrm>
            <a:off x="4606198" y="2532676"/>
            <a:ext cx="2476254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Налоги на совокупный доход </a:t>
            </a:r>
          </a:p>
        </p:txBody>
      </p:sp>
      <p:sp>
        <p:nvSpPr>
          <p:cNvPr id="46" name="TextBox 15"/>
          <p:cNvSpPr txBox="1"/>
          <p:nvPr/>
        </p:nvSpPr>
        <p:spPr>
          <a:xfrm>
            <a:off x="4924886" y="2762053"/>
            <a:ext cx="1745117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97,0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28,1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47" name="Стрелка вправо 46"/>
          <p:cNvSpPr/>
          <p:nvPr/>
        </p:nvSpPr>
        <p:spPr>
          <a:xfrm rot="16200000">
            <a:off x="6981246" y="2703159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69378" y="3268560"/>
            <a:ext cx="1308345" cy="46695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78994" y="3321833"/>
            <a:ext cx="1276033" cy="48203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1" name="TextBox 15"/>
          <p:cNvSpPr txBox="1"/>
          <p:nvPr/>
        </p:nvSpPr>
        <p:spPr>
          <a:xfrm>
            <a:off x="4494783" y="3174349"/>
            <a:ext cx="2476254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Налоги на имущество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25011" y="3376484"/>
            <a:ext cx="1415796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30,7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91562" y="3855235"/>
            <a:ext cx="1308345" cy="22966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80550" y="3923992"/>
            <a:ext cx="1287079" cy="24492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90299" y="4211845"/>
            <a:ext cx="1319688" cy="69988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478994" y="4260515"/>
            <a:ext cx="1308345" cy="741282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7" name="TextBox 15"/>
          <p:cNvSpPr txBox="1"/>
          <p:nvPr/>
        </p:nvSpPr>
        <p:spPr>
          <a:xfrm>
            <a:off x="4643549" y="3705545"/>
            <a:ext cx="2466721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пошлина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21453" y="3894515"/>
            <a:ext cx="1728382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111,4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+  2,3 раза) </a:t>
            </a:r>
            <a:endParaRPr lang="ru-RU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4609987" y="4127667"/>
            <a:ext cx="2596809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использования имущества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215411" y="4518791"/>
            <a:ext cx="1415796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66,3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3410721" y="3359206"/>
            <a:ext cx="1022145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277,8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5"/>
          <p:cNvSpPr txBox="1"/>
          <p:nvPr/>
        </p:nvSpPr>
        <p:spPr>
          <a:xfrm>
            <a:off x="7593278" y="3371341"/>
            <a:ext cx="998496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308,5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305218" y="5058644"/>
            <a:ext cx="1313620" cy="41034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488439" y="5096554"/>
            <a:ext cx="1300455" cy="51571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5" name="TextBox 15"/>
          <p:cNvSpPr txBox="1"/>
          <p:nvPr/>
        </p:nvSpPr>
        <p:spPr>
          <a:xfrm>
            <a:off x="4688866" y="4858278"/>
            <a:ext cx="2596809" cy="62181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оказания платных услуг и компенсации затрат государства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5229835" y="5359550"/>
            <a:ext cx="1386942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(- 436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-90,2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295183" y="5587251"/>
            <a:ext cx="1329723" cy="35548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0" name="TextBox 15"/>
          <p:cNvSpPr txBox="1"/>
          <p:nvPr/>
        </p:nvSpPr>
        <p:spPr>
          <a:xfrm>
            <a:off x="4621888" y="5480540"/>
            <a:ext cx="2596809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продажи активов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480549" y="5726085"/>
            <a:ext cx="1308345" cy="31151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310492" y="6016287"/>
            <a:ext cx="1308345" cy="234561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488439" y="6128559"/>
            <a:ext cx="1308345" cy="207862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4" name="TextBox 15"/>
          <p:cNvSpPr txBox="1"/>
          <p:nvPr/>
        </p:nvSpPr>
        <p:spPr>
          <a:xfrm>
            <a:off x="4643200" y="6001575"/>
            <a:ext cx="1571910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Штрафы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224852" y="5703699"/>
            <a:ext cx="1449459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(-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47,8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– 36,5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320177" y="6424997"/>
            <a:ext cx="1323023" cy="19215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482182" y="6435810"/>
            <a:ext cx="1300456" cy="28225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5609140" y="6005350"/>
            <a:ext cx="1486329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(+ 10,7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+18,3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59" name="TextBox 15"/>
          <p:cNvSpPr txBox="1"/>
          <p:nvPr/>
        </p:nvSpPr>
        <p:spPr>
          <a:xfrm>
            <a:off x="4836139" y="6350457"/>
            <a:ext cx="1044042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Иные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5571170" y="6358124"/>
            <a:ext cx="1415796" cy="26787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51,6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61" name="TextBox 15"/>
          <p:cNvSpPr txBox="1"/>
          <p:nvPr/>
        </p:nvSpPr>
        <p:spPr>
          <a:xfrm>
            <a:off x="7435714" y="6718067"/>
            <a:ext cx="1431003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62" name="TextBox 15"/>
          <p:cNvSpPr txBox="1"/>
          <p:nvPr/>
        </p:nvSpPr>
        <p:spPr>
          <a:xfrm>
            <a:off x="3313824" y="6728929"/>
            <a:ext cx="1431003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63" name="TextBox 15"/>
          <p:cNvSpPr txBox="1"/>
          <p:nvPr/>
        </p:nvSpPr>
        <p:spPr>
          <a:xfrm>
            <a:off x="3410721" y="3815042"/>
            <a:ext cx="1070029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88,2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15"/>
          <p:cNvSpPr txBox="1"/>
          <p:nvPr/>
        </p:nvSpPr>
        <p:spPr>
          <a:xfrm>
            <a:off x="3508619" y="4388139"/>
            <a:ext cx="902849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660,0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15"/>
          <p:cNvSpPr txBox="1"/>
          <p:nvPr/>
        </p:nvSpPr>
        <p:spPr>
          <a:xfrm>
            <a:off x="3441728" y="5105094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483,5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15"/>
          <p:cNvSpPr txBox="1"/>
          <p:nvPr/>
        </p:nvSpPr>
        <p:spPr>
          <a:xfrm>
            <a:off x="3446137" y="5617325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131,0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15"/>
          <p:cNvSpPr txBox="1"/>
          <p:nvPr/>
        </p:nvSpPr>
        <p:spPr>
          <a:xfrm>
            <a:off x="3530212" y="5989128"/>
            <a:ext cx="902849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46,1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15"/>
          <p:cNvSpPr txBox="1"/>
          <p:nvPr/>
        </p:nvSpPr>
        <p:spPr>
          <a:xfrm>
            <a:off x="3562567" y="6363357"/>
            <a:ext cx="902849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79,1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15"/>
          <p:cNvSpPr txBox="1"/>
          <p:nvPr/>
        </p:nvSpPr>
        <p:spPr>
          <a:xfrm>
            <a:off x="7635474" y="3857484"/>
            <a:ext cx="998496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199,6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15"/>
          <p:cNvSpPr txBox="1"/>
          <p:nvPr/>
        </p:nvSpPr>
        <p:spPr>
          <a:xfrm>
            <a:off x="7630716" y="4497087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726,3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15"/>
          <p:cNvSpPr txBox="1"/>
          <p:nvPr/>
        </p:nvSpPr>
        <p:spPr>
          <a:xfrm>
            <a:off x="7654690" y="5175261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47,5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15"/>
          <p:cNvSpPr txBox="1"/>
          <p:nvPr/>
        </p:nvSpPr>
        <p:spPr>
          <a:xfrm>
            <a:off x="7654690" y="5726085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83,2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15"/>
          <p:cNvSpPr txBox="1"/>
          <p:nvPr/>
        </p:nvSpPr>
        <p:spPr>
          <a:xfrm>
            <a:off x="7648433" y="6058843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68,8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15"/>
          <p:cNvSpPr txBox="1"/>
          <p:nvPr/>
        </p:nvSpPr>
        <p:spPr>
          <a:xfrm>
            <a:off x="7669010" y="6424998"/>
            <a:ext cx="1008011" cy="329428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94,9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Стрелка вправо 74"/>
          <p:cNvSpPr/>
          <p:nvPr/>
        </p:nvSpPr>
        <p:spPr>
          <a:xfrm rot="16200000">
            <a:off x="6998193" y="3370259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76" name="Стрелка вправо 75"/>
          <p:cNvSpPr/>
          <p:nvPr/>
        </p:nvSpPr>
        <p:spPr>
          <a:xfrm rot="16200000">
            <a:off x="7135203" y="3922477"/>
            <a:ext cx="314999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77" name="Стрелка вправо 76"/>
          <p:cNvSpPr/>
          <p:nvPr/>
        </p:nvSpPr>
        <p:spPr>
          <a:xfrm rot="16200000">
            <a:off x="7012346" y="4496115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78" name="Стрелка вправо 77"/>
          <p:cNvSpPr/>
          <p:nvPr/>
        </p:nvSpPr>
        <p:spPr>
          <a:xfrm rot="5400000">
            <a:off x="7076510" y="5197705"/>
            <a:ext cx="432385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79" name="Стрелка вправо 78"/>
          <p:cNvSpPr/>
          <p:nvPr/>
        </p:nvSpPr>
        <p:spPr>
          <a:xfrm rot="5400000">
            <a:off x="7142816" y="5728988"/>
            <a:ext cx="345269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80" name="Стрелка вправо 79"/>
          <p:cNvSpPr/>
          <p:nvPr/>
        </p:nvSpPr>
        <p:spPr>
          <a:xfrm rot="16200000">
            <a:off x="7134579" y="6156993"/>
            <a:ext cx="350327" cy="202047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81" name="Стрелка вправо 80"/>
          <p:cNvSpPr/>
          <p:nvPr/>
        </p:nvSpPr>
        <p:spPr>
          <a:xfrm rot="16200000">
            <a:off x="7162475" y="6508499"/>
            <a:ext cx="323895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" y="1673907"/>
            <a:ext cx="2619061" cy="2220607"/>
          </a:xfrm>
          <a:prstGeom prst="rect">
            <a:avLst/>
          </a:prstGeom>
        </p:spPr>
      </p:pic>
      <p:sp>
        <p:nvSpPr>
          <p:cNvPr id="7" name="Левая фигурная скобка 6"/>
          <p:cNvSpPr/>
          <p:nvPr/>
        </p:nvSpPr>
        <p:spPr>
          <a:xfrm>
            <a:off x="2820543" y="1673908"/>
            <a:ext cx="327086" cy="498809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 b="1" dirty="0"/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8796785" y="1397065"/>
            <a:ext cx="442828" cy="53820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83" name="TextBox 15"/>
          <p:cNvSpPr txBox="1"/>
          <p:nvPr/>
        </p:nvSpPr>
        <p:spPr>
          <a:xfrm>
            <a:off x="1360764" y="3894514"/>
            <a:ext cx="1459779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4 261,4</a:t>
            </a:r>
            <a:endParaRPr lang="ru-RU" sz="2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5"/>
          <p:cNvSpPr txBox="1"/>
          <p:nvPr/>
        </p:nvSpPr>
        <p:spPr>
          <a:xfrm>
            <a:off x="9018199" y="3868338"/>
            <a:ext cx="1396494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latin typeface="Arial Black" panose="020B0A04020102020204" pitchFamily="34" charset="0"/>
                <a:cs typeface="Arial" panose="020B0604020202020204" pitchFamily="34" charset="0"/>
              </a:rPr>
              <a:t>4 </a:t>
            </a:r>
            <a:r>
              <a:rPr lang="ru-RU" sz="2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461,5</a:t>
            </a:r>
            <a:endParaRPr lang="ru-RU" sz="2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68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967" y="123382"/>
            <a:ext cx="9853476" cy="1837533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ГОРОДА КОМСОМОЛЬСКА-НА-АМУРЕ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НАЛОГОВЫМ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НЕНАЛОГОВЫМ ДОХОДАМ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2025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208369"/>
              </p:ext>
            </p:extLst>
          </p:nvPr>
        </p:nvGraphicFramePr>
        <p:xfrm>
          <a:off x="162967" y="2071552"/>
          <a:ext cx="10069512" cy="4811382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10746"/>
                <a:gridCol w="1360212"/>
                <a:gridCol w="1387811"/>
                <a:gridCol w="1466663"/>
                <a:gridCol w="2744080"/>
              </a:tblGrid>
              <a:tr h="934749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2025 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2025 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факта от уточненного плана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Причины отклонения факта от уточненного плана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47110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Налоговые и неналоговые </a:t>
                      </a: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из них:</a:t>
                      </a:r>
                      <a:b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4 697,3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4 461,5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235,8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816" marR="10816" marT="1343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4237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Налоговые доходы, из них:</a:t>
                      </a:r>
                      <a:b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3 588,8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3 473,9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114,9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816" marR="10816" marT="1343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65261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b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2 620,2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2 490,2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Плановые назначения по налогу на доходы физических лиц выполнены на 95,0%.</a:t>
                      </a: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816" marR="10816" marT="1343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65261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Акцизы на нефтепродукты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33,6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33,1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0,5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816" marR="10816" marT="1343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9211293" y="-2527"/>
            <a:ext cx="1186888" cy="375594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92312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66" y="123382"/>
            <a:ext cx="9771705" cy="1837533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КОМСОМОЛЬСКА-НА-АМУРЕ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НАЛОГОВЫМ И НЕНАЛОГОВЫМ ДОХОДАМ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2025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7930"/>
              </p:ext>
            </p:extLst>
          </p:nvPr>
        </p:nvGraphicFramePr>
        <p:xfrm>
          <a:off x="367382" y="2376659"/>
          <a:ext cx="9771720" cy="4618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3991"/>
                <a:gridCol w="1184919"/>
                <a:gridCol w="1085747"/>
                <a:gridCol w="1098032"/>
                <a:gridCol w="3579031"/>
              </a:tblGrid>
              <a:tr h="913635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2025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факта от уточненного плана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Причины отклонения факта от уточненного плана</a:t>
                      </a:r>
                    </a:p>
                  </a:txBody>
                  <a:tcPr marL="9635" marR="9635" marT="1196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094322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246,3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243,0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-3,3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планового показателя обусловлено увеличением доходности субъектов малого и среднего бизнеса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56592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Единый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сельскохозяйственный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16,9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75458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178,6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182,5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3,9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плана объясняется  обусловлено изменением срока уплаты налога (по патентам, приобретённым на год: в 2024 году - 09 января 2025 года, в 2025 году - 28 декабря 2025 года)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75458"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196,3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200,7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4,4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635" marR="9635" marT="1196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запланированного показателя связано с погашением задолженности прошлых лет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635" marR="9635" marT="11968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140974" y="606"/>
            <a:ext cx="1242864" cy="39098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6803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183" y="123382"/>
            <a:ext cx="9608162" cy="1837533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КОМСОМОЛЬСКА-НА-АМУРЕ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НАЛОГОВЫМ И НЕНАЛОГОВЫМ ДОХОДАМ </a:t>
            </a:r>
            <a:endParaRPr lang="ru-RU" sz="28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2025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234880"/>
              </p:ext>
            </p:extLst>
          </p:nvPr>
        </p:nvGraphicFramePr>
        <p:xfrm>
          <a:off x="439391" y="1974655"/>
          <a:ext cx="9725948" cy="5201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782"/>
                <a:gridCol w="1667658"/>
                <a:gridCol w="1225176"/>
                <a:gridCol w="1620180"/>
                <a:gridCol w="2561152"/>
              </a:tblGrid>
              <a:tr h="6822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на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факта от уточненного плана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Причины отклонения факта от уточненного плана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0984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Транспортный налог 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-1,0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Невыполнение плана объясняется неуплатой отдельными предприятиями авансовых платежей в течение 2025 года, а также снижением поступлений от физических лиц в счёт погашения задолженности;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363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Земельный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налог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65,4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72,0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6,6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Поступление налога сверх запланированной суммы обусловлено погашением задолженности за прошлые периоды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333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пошлина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194,8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199,6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связано с ростом количества юридически-значимых действий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62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Неналоговые доходы, из них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1 108,6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987,6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-121,0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51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Дивиденды по акциям, принадлежащим органам местного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самоуправления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3,5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3,5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633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арендной платы за земельные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участки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429,0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468,8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плана обусловлено заключением новых договоров аренды по результатам проведённых аукционов (с застройщиками), индексацией ставок в 2025 году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77" marR="9177" marT="11398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260371" y="0"/>
            <a:ext cx="1242864" cy="39098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7881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66" y="23990"/>
            <a:ext cx="9771705" cy="1652867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КОМСОМОЛЬСКА-НА-АМУРЕ </a:t>
            </a:r>
            <a:endParaRPr lang="ru-RU" sz="25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НАЛОГОВЫМ И НЕНАЛОГОВЫМ ДОХОДАМ </a:t>
            </a:r>
            <a:endParaRPr lang="ru-RU" sz="25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2025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440489"/>
              </p:ext>
            </p:extLst>
          </p:nvPr>
        </p:nvGraphicFramePr>
        <p:xfrm>
          <a:off x="449165" y="1692805"/>
          <a:ext cx="9689933" cy="5061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9716"/>
                <a:gridCol w="1478066"/>
                <a:gridCol w="1621567"/>
                <a:gridCol w="1248462"/>
                <a:gridCol w="2382122"/>
              </a:tblGrid>
              <a:tr h="9920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на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факта от уточненного плана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Причины отклонения факта от уточненного плана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997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сдачи в аренду муниципального имущества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125,0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9,2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Рост поступлений против планового показателя обусловлен индексацией арендной платы в 2025 году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96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перечисления части прибыли муниципальных унитарных предприятий, остающейся после уплаты налогов и обязательных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платежей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12,4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938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Прочие поступления от использования муниципального имущества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115,7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15,9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Перевыполнение плана обусловлено поступлением задолженности прошлых лет по плате за установку и эксплуатацию рекламных конструкций и увеличения спроса на оформление земельных участков для возведения гаражей 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96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государства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143,0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47,5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-95,5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24367" y="-12584"/>
            <a:ext cx="1242864" cy="39098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6713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384" y="0"/>
            <a:ext cx="9760934" cy="1652867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</a:t>
            </a:r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КОМСОМОЛЬСКА-НА-АМУРЕ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НАЛОГОВЫМ И НЕНАЛОГОВЫМ ДОХОДАМ </a:t>
            </a:r>
            <a:endParaRPr lang="ru-RU" sz="25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2025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625275"/>
              </p:ext>
            </p:extLst>
          </p:nvPr>
        </p:nvGraphicFramePr>
        <p:xfrm>
          <a:off x="326509" y="1816440"/>
          <a:ext cx="9771704" cy="48349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5190"/>
                <a:gridCol w="1656184"/>
                <a:gridCol w="1476164"/>
                <a:gridCol w="1116124"/>
                <a:gridCol w="2638042"/>
              </a:tblGrid>
              <a:tr h="12015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на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</a:t>
                      </a: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факта от уточненного плана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Причины отклонения факта от уточненного плана</a:t>
                      </a:r>
                    </a:p>
                  </a:txBody>
                  <a:tcPr marL="10816" marR="10816" marT="1343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015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продажи земельных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участков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50,0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36,4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-13,6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10" marR="9310" marT="1156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Снижение поступлений против планового показателя обусловлено введением запрета (в соответствии с Земельным кодексом РФ) продажи земельных участков гражданам под огороды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219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приватизации муниципального имущества</a:t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111,9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45,9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66,0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Снижение поступлений против планового показателя обусловлено снижением спроса на муниципальное имущество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957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b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58,1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68,8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10,7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поступлений обусловлено  </a:t>
                      </a: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ростом штрафов, налагаемых мировыми судьями, комиссиями по делам несовершеннолетних 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816" marR="10816" marT="134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140974" y="0"/>
            <a:ext cx="1242864" cy="390983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5990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08627"/>
            <a:ext cx="10302643" cy="883426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НАЛОГОВЫХ ПЛАТЕЖЕЙ КРУПНЕЙШИХ НАЛОГОПЛАТЕЛЬЩИКОВ ГОРОДА ЗА </a:t>
            </a: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2024-2025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ГОДЫ</a:t>
            </a:r>
          </a:p>
        </p:txBody>
      </p:sp>
      <p:graphicFrame>
        <p:nvGraphicFramePr>
          <p:cNvPr id="6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232392"/>
              </p:ext>
            </p:extLst>
          </p:nvPr>
        </p:nvGraphicFramePr>
        <p:xfrm>
          <a:off x="271905" y="1997457"/>
          <a:ext cx="3448127" cy="5083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1333" y="1183380"/>
            <a:ext cx="3393521" cy="1345091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Поступление налоговых доходов от 15-ти крупнейших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налогоплательщиков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465274"/>
              </p:ext>
            </p:extLst>
          </p:nvPr>
        </p:nvGraphicFramePr>
        <p:xfrm>
          <a:off x="3720031" y="1149459"/>
          <a:ext cx="6582617" cy="5987392"/>
        </p:xfrm>
        <a:graphic>
          <a:graphicData uri="http://schemas.openxmlformats.org/drawingml/2006/table">
            <a:tbl>
              <a:tblPr firstRow="1" bandRow="1"/>
              <a:tblGrid>
                <a:gridCol w="282692"/>
                <a:gridCol w="3029058"/>
                <a:gridCol w="1211275"/>
                <a:gridCol w="1040855"/>
                <a:gridCol w="1018737"/>
              </a:tblGrid>
              <a:tr h="852910">
                <a:tc>
                  <a:txBody>
                    <a:bodyPr/>
                    <a:lstStyle>
                      <a:lvl1pPr marL="0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08125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81625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22437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632501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040626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44875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2856877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265002" algn="l" defTabSz="816251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eaLnBrk="1" fontAlgn="auto" latinLnBrk="0" hangingPunct="1">
                        <a:lnSpc>
                          <a:spcPts val="10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0816" marR="10816" marT="10077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организации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Уд. вес в налоговых доходах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2025 г.  (%)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</a:t>
                      </a:r>
                      <a:endParaRPr lang="ru-RU" sz="900" b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2024 г.</a:t>
                      </a:r>
                      <a:r>
                        <a:rPr lang="ru-RU" sz="9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(млн руб.)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2024 г. (%)</a:t>
                      </a:r>
                      <a:endParaRPr lang="ru-RU" sz="900" b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lumMod val="60000"/>
                        <a:lumOff val="40000"/>
                      </a:srgbClr>
                    </a:solidFill>
                  </a:tcPr>
                </a:tc>
              </a:tr>
              <a:tr h="38269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«ПТИЦЕФАБРИКА КОМСОМОЛЬСКАЯ»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   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+ 15,2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  <a:r>
                        <a:rPr lang="ru-RU" sz="12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раза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269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«ДГК»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lang="ru-RU" sz="1200" b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ru-RU" sz="12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50,3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67,3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«НК «РОСНЕФТЬ»</a:t>
                      </a:r>
                      <a:endParaRPr kumimoji="0"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kumimoji="0"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+ 64,0</a:t>
                      </a:r>
                      <a:endParaRPr kumimoji="0"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50,1</a:t>
                      </a:r>
                      <a:endParaRPr kumimoji="0"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1587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«ЛОКОТЕХ-СЕРВИС»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+ 10,5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36,5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7896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«ОАК»-</a:t>
                      </a:r>
                      <a:r>
                        <a:rPr lang="ru-RU" sz="12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КнААЗ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им. Ю.А. Гагарина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+ 143,0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32,2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ПАО «ЯКОВЛЕВ»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+ 15,9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30,6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472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«АМУРСТАЛЬ»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+ 12,8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</a:t>
                      </a:r>
                      <a:endParaRPr lang="ru-RU" sz="12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02124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«АСЗ»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+ 19,3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269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КГБУЗ «ГОРОДСКАЯ БОЛЬНИЦА  ИМЕНИ М.И. ШЕВЧУК»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+ 4,8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17,7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МУП «ГОРВОДОКАНАЛ»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r>
                        <a:rPr lang="ru-RU" sz="9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4,7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17,4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1587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КГБУЗ «ГОРОДСКАЯ БОЛЬНИЦА № 7»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+ 2,8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«РН-КОМСОМОЛЬСКИЙ НПЗ»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- 4,8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4,0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 «ДВ НЕВАДА»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2,0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-10,0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269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«ПЕТРО-ХЭХУА»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6,8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12,9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8269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ОАО «РЖД» 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  <a:endParaRPr lang="ru-RU" sz="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168,3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00" b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66,4</a:t>
                      </a:r>
                      <a:endParaRPr lang="ru-RU" sz="900" b="1" kern="1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cxnSp>
        <p:nvCxnSpPr>
          <p:cNvPr id="9" name="Прямая со стрелкой 8"/>
          <p:cNvCxnSpPr/>
          <p:nvPr/>
        </p:nvCxnSpPr>
        <p:spPr bwMode="auto">
          <a:xfrm flipV="1">
            <a:off x="1021569" y="2713336"/>
            <a:ext cx="1390118" cy="45705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753462">
            <a:off x="712605" y="2525543"/>
            <a:ext cx="1794105" cy="375594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75,6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4,3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</p:txBody>
      </p:sp>
    </p:spTree>
    <p:extLst>
      <p:ext uri="{BB962C8B-B14F-4D97-AF65-F5344CB8AC3E}">
        <p14:creationId xmlns:p14="http://schemas.microsoft.com/office/powerpoint/2010/main" val="328768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98" y="203958"/>
            <a:ext cx="10302643" cy="883426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СТРУКТУРА НАЛОГОВЫХ И НЕНАЛОГОВЫХ ДОХОДОВ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В </a:t>
            </a: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2025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ГОДУ В РАЗРЕЗЕ ОСНОВНЫХ ИСТОЧНИКОВ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7363" y="4389735"/>
            <a:ext cx="652651" cy="2779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1439" y="4405857"/>
            <a:ext cx="3792038" cy="298650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доходы физических лиц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8255" y="5631892"/>
            <a:ext cx="4150822" cy="298650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Налог, взимаемый в связи с применением УСН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1784" y="5237692"/>
            <a:ext cx="2570716" cy="298650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Арендная плата за землю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3660" y="5966231"/>
            <a:ext cx="2979212" cy="48331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имущество физических лиц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3660" y="6445274"/>
            <a:ext cx="3376529" cy="298650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от продажи активов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3660" y="6743924"/>
            <a:ext cx="4200897" cy="52948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налоговые и неналоговые доходы</a:t>
            </a:r>
          </a:p>
          <a:p>
            <a:pPr marL="211655" indent="-211655">
              <a:buFontTx/>
              <a:buChar char="-"/>
            </a:pPr>
            <a:endParaRPr lang="ru-RU" sz="15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2366234"/>
              </p:ext>
            </p:extLst>
          </p:nvPr>
        </p:nvGraphicFramePr>
        <p:xfrm>
          <a:off x="13398" y="974154"/>
          <a:ext cx="5711089" cy="5180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87364" y="4851408"/>
            <a:ext cx="652650" cy="2779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87363" y="5219267"/>
            <a:ext cx="652651" cy="277962"/>
          </a:xfrm>
          <a:prstGeom prst="rect">
            <a:avLst/>
          </a:prstGeom>
          <a:solidFill>
            <a:srgbClr val="B9CDE5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1120" y="5609229"/>
            <a:ext cx="652650" cy="277962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7363" y="6016121"/>
            <a:ext cx="652652" cy="277962"/>
          </a:xfrm>
          <a:prstGeom prst="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1291" y="6465962"/>
            <a:ext cx="678724" cy="277962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7364" y="6847610"/>
            <a:ext cx="652650" cy="2779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3660" y="4702565"/>
            <a:ext cx="4232017" cy="57564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>
              <a:lnSpc>
                <a:spcPts val="1778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от оказания платных услуг и компенсации затрат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971" y="1863241"/>
            <a:ext cx="4210585" cy="298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7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3854" y="47208"/>
            <a:ext cx="9689933" cy="1268146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НАЛОГОВЫЕ И НЕНАЛОГОВЫЕ ПОСТУПЛЕНИЯ </a:t>
            </a:r>
            <a:endParaRPr lang="ru-RU" sz="25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В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 ГОРОДА КОМСОМОЛЬСКА-НА-АМУРЕ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</a:t>
            </a:r>
            <a:r>
              <a:rPr lang="ru-RU" sz="25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2024-2025 </a:t>
            </a:r>
            <a:r>
              <a:rPr lang="ru-RU" sz="25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ГОДЫ</a:t>
            </a:r>
          </a:p>
        </p:txBody>
      </p:sp>
      <p:graphicFrame>
        <p:nvGraphicFramePr>
          <p:cNvPr id="7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87841"/>
              </p:ext>
            </p:extLst>
          </p:nvPr>
        </p:nvGraphicFramePr>
        <p:xfrm>
          <a:off x="530939" y="1594875"/>
          <a:ext cx="4088579" cy="5154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Прямая со стрелкой 7"/>
          <p:cNvCxnSpPr/>
          <p:nvPr/>
        </p:nvCxnSpPr>
        <p:spPr bwMode="auto">
          <a:xfrm flipV="1">
            <a:off x="1585280" y="1935249"/>
            <a:ext cx="1446892" cy="97503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 rot="19623011">
            <a:off x="945959" y="2080927"/>
            <a:ext cx="2273402" cy="421761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lvl="0"/>
            <a:r>
              <a:rPr lang="ru-RU" sz="20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200,1 (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000" b="1" dirty="0" smtClean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 </a:t>
            </a:r>
            <a:r>
              <a:rPr lang="ru-RU" sz="20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260057" y="27330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84612"/>
              </p:ext>
            </p:extLst>
          </p:nvPr>
        </p:nvGraphicFramePr>
        <p:xfrm>
          <a:off x="4701289" y="2202820"/>
          <a:ext cx="5559680" cy="4608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662956" y="4460904"/>
            <a:ext cx="1359161" cy="49870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3 473,9</a:t>
            </a:r>
            <a:endParaRPr lang="ru-RU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3947" y="3663441"/>
            <a:ext cx="1063031" cy="49870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987,6</a:t>
            </a:r>
            <a:endParaRPr lang="ru-RU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5"/>
          <p:cNvSpPr txBox="1"/>
          <p:nvPr/>
        </p:nvSpPr>
        <p:spPr>
          <a:xfrm>
            <a:off x="4728444" y="1649816"/>
            <a:ext cx="5151610" cy="72953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доходов бюджета города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</p:spTree>
    <p:extLst>
      <p:ext uri="{BB962C8B-B14F-4D97-AF65-F5344CB8AC3E}">
        <p14:creationId xmlns:p14="http://schemas.microsoft.com/office/powerpoint/2010/main" val="158462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509" y="174165"/>
            <a:ext cx="9771705" cy="421761"/>
          </a:xfrm>
          <a:prstGeom prst="rect">
            <a:avLst/>
          </a:prstGeom>
          <a:effectLst/>
        </p:spPr>
        <p:txBody>
          <a:bodyPr wrap="square" lIns="112883" tIns="56441" rIns="112883" bIns="56441">
            <a:spAutoFit/>
          </a:bodyPr>
          <a:lstStyle/>
          <a:p>
            <a:pPr algn="ctr" defTabSz="106406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500" b="1" i="1" kern="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Уважаемые жители города Комсомольска-на-Амуре!</a:t>
            </a:r>
            <a:r>
              <a:rPr lang="ru-RU" sz="2500" b="1" kern="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593F66A-F29C-4F6F-BC86-62F7E915148E}"/>
              </a:ext>
            </a:extLst>
          </p:cNvPr>
          <p:cNvSpPr/>
          <p:nvPr/>
        </p:nvSpPr>
        <p:spPr>
          <a:xfrm>
            <a:off x="233834" y="666456"/>
            <a:ext cx="9957055" cy="2576197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indent="554636"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Брошюра «Бюджет для граждан»  - упрощенная версия бюджета города Комсомольска-на-Амуре, объясняющая гражданам планы и деятельность органов местного самоуправления.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endParaRPr>
          </a:p>
          <a:p>
            <a:pPr indent="554636"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В брошюре «Бюджет для граждан» в доступной форме представлено описание доходов, расходов бюджета города и их структура, приоритетные направления бюджетной и налоговой политики, динамика основных параметров бюджета города,  показатели муниципальных программ города и другие вопросы.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E15E6BD-5E1F-4CAD-B355-BBAE1C4479BC}"/>
              </a:ext>
            </a:extLst>
          </p:cNvPr>
          <p:cNvSpPr txBox="1"/>
          <p:nvPr/>
        </p:nvSpPr>
        <p:spPr>
          <a:xfrm>
            <a:off x="439390" y="3242653"/>
            <a:ext cx="9944447" cy="257619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marL="352771" indent="-352771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Брошюра «Бюджет для граждан» публикуется на сайтах:</a:t>
            </a:r>
          </a:p>
          <a:p>
            <a:pPr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      портал «Открытый бюджет города Комсомольска-на-Амуре»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  <a:hlinkClick r:id="rId3"/>
              </a:rPr>
              <a:t>http://budget.kmscity.ru/portal/Menu/Page/371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;</a:t>
            </a:r>
          </a:p>
          <a:p>
            <a:pPr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      официальный сайт органов местного самоуправления города Комсомольска-на-Амуре в разделе сайта: Финансовая деятельность.</a:t>
            </a:r>
          </a:p>
          <a:p>
            <a:pPr marL="352771" indent="-352771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Разработчиком брошюры «Бюджет для граждан» является Финансовое управление администрации города Комсомольска-на-Амуре.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4798EC0-18D7-4C67-B47E-0324FA9ED69D}"/>
              </a:ext>
            </a:extLst>
          </p:cNvPr>
          <p:cNvSpPr txBox="1"/>
          <p:nvPr/>
        </p:nvSpPr>
        <p:spPr>
          <a:xfrm>
            <a:off x="212558" y="5935108"/>
            <a:ext cx="10068809" cy="1360479"/>
          </a:xfrm>
          <a:prstGeom prst="rect">
            <a:avLst/>
          </a:prstGeom>
          <a:noFill/>
        </p:spPr>
        <p:txBody>
          <a:bodyPr wrap="square" lIns="112883" tIns="56441" rIns="112883" bIns="56441">
            <a:spAutoFit/>
          </a:bodyPr>
          <a:lstStyle/>
          <a:p>
            <a:pPr indent="446827" algn="just"/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Результатом публикации брошюры «Бюджет для граждан» является информированность граждан о бюджете города, приоритетных расходах бюджета, а также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использование брошюры 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учебных целях.</a:t>
            </a:r>
          </a:p>
        </p:txBody>
      </p:sp>
    </p:spTree>
    <p:extLst>
      <p:ext uri="{BB962C8B-B14F-4D97-AF65-F5344CB8AC3E}">
        <p14:creationId xmlns:p14="http://schemas.microsoft.com/office/powerpoint/2010/main" val="29412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74166"/>
            <a:ext cx="10302643" cy="1098869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ИСПОЛНЕНИЕ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НАЛОГА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ДОХОДЫ ФИЗИЧЕСКИХ ЛИЦ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2025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299166" y="17056"/>
            <a:ext cx="914400" cy="396044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  <a:endParaRPr lang="ru-RU" sz="17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3464217" y="4176051"/>
            <a:ext cx="343043" cy="5174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19" y="1351592"/>
            <a:ext cx="3777632" cy="2118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815655" y="3488781"/>
            <a:ext cx="2699596" cy="63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883" tIns="56441" rIns="112883" bIns="5644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700" b="1" dirty="0">
                <a:latin typeface="Calibri" pitchFamily="34" charset="0"/>
                <a:cs typeface="Times New Roman" pitchFamily="18" charset="0"/>
              </a:rPr>
              <a:t>Налог на доходы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700" b="1" dirty="0">
                <a:latin typeface="Calibri" pitchFamily="34" charset="0"/>
                <a:cs typeface="Times New Roman" pitchFamily="18" charset="0"/>
              </a:rPr>
              <a:t>физических лиц</a:t>
            </a: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9351" y="3530677"/>
            <a:ext cx="2243957" cy="63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2883" tIns="56441" rIns="112883" bIns="5644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700" b="1" dirty="0">
                <a:latin typeface="Calibri" pitchFamily="34" charset="0"/>
                <a:cs typeface="Times New Roman" pitchFamily="18" charset="0"/>
              </a:rPr>
              <a:t>Иные налоговые и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700" b="1" dirty="0">
                <a:latin typeface="Calibri" pitchFamily="34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5720544" y="6398683"/>
            <a:ext cx="1349231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Факт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года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7069775" y="6399742"/>
            <a:ext cx="1431003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Факт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 года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5"/>
          <p:cNvSpPr txBox="1"/>
          <p:nvPr/>
        </p:nvSpPr>
        <p:spPr>
          <a:xfrm>
            <a:off x="8504287" y="6398684"/>
            <a:ext cx="1431003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 года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 bwMode="auto">
          <a:xfrm flipV="1">
            <a:off x="6308043" y="1699913"/>
            <a:ext cx="1015748" cy="69653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 bwMode="auto">
          <a:xfrm flipH="1" flipV="1">
            <a:off x="8900331" y="1544068"/>
            <a:ext cx="927322" cy="38383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 rot="19627158">
            <a:off x="5974356" y="1774894"/>
            <a:ext cx="1383351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339,9 (+15,8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</p:txBody>
      </p:sp>
      <p:sp>
        <p:nvSpPr>
          <p:cNvPr id="26" name="TextBox 15"/>
          <p:cNvSpPr txBox="1"/>
          <p:nvPr/>
        </p:nvSpPr>
        <p:spPr>
          <a:xfrm rot="1380703">
            <a:off x="8829889" y="1415300"/>
            <a:ext cx="1383351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-130,0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(+3,4 %)</a:t>
            </a:r>
          </a:p>
        </p:txBody>
      </p:sp>
      <p:graphicFrame>
        <p:nvGraphicFramePr>
          <p:cNvPr id="21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600694"/>
              </p:ext>
            </p:extLst>
          </p:nvPr>
        </p:nvGraphicFramePr>
        <p:xfrm>
          <a:off x="5633518" y="1148024"/>
          <a:ext cx="4669125" cy="610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0923220"/>
              </p:ext>
            </p:extLst>
          </p:nvPr>
        </p:nvGraphicFramePr>
        <p:xfrm>
          <a:off x="266696" y="4023481"/>
          <a:ext cx="5474229" cy="3308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Прямоугольник 5"/>
          <p:cNvSpPr/>
          <p:nvPr/>
        </p:nvSpPr>
        <p:spPr>
          <a:xfrm flipH="1">
            <a:off x="8621466" y="3316459"/>
            <a:ext cx="900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2 620,2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97" y="4954320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2 490,2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510574" y="4176051"/>
            <a:ext cx="557056" cy="517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9350" y="64601"/>
            <a:ext cx="10304487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ПОСТУПЛЕНИЯ НАЛОГОВ </a:t>
            </a:r>
            <a:endParaRPr lang="ru-RU" sz="30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СОВОКУПНЫЙ ДОХОД В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2024-2025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ГОДАХ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60870" y="2195268"/>
            <a:ext cx="1350000" cy="1891506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98081" y="4236523"/>
            <a:ext cx="1349134" cy="26752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85842" y="4643898"/>
            <a:ext cx="1350000" cy="598708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88198" y="5463641"/>
            <a:ext cx="1350000" cy="99639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172178" y="1900331"/>
            <a:ext cx="1350000" cy="190367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183482" y="3929500"/>
            <a:ext cx="1350000" cy="53822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177512" y="4602778"/>
            <a:ext cx="1350000" cy="47038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172179" y="5232485"/>
            <a:ext cx="1350000" cy="1227550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7" name="TextBox 15"/>
          <p:cNvSpPr txBox="1"/>
          <p:nvPr/>
        </p:nvSpPr>
        <p:spPr>
          <a:xfrm>
            <a:off x="5267156" y="2530424"/>
            <a:ext cx="2476254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Налог, взимаемый в связи с применением УСН</a:t>
            </a:r>
          </a:p>
        </p:txBody>
      </p:sp>
      <p:sp>
        <p:nvSpPr>
          <p:cNvPr id="28" name="TextBox 15"/>
          <p:cNvSpPr txBox="1"/>
          <p:nvPr/>
        </p:nvSpPr>
        <p:spPr>
          <a:xfrm>
            <a:off x="5221865" y="3941565"/>
            <a:ext cx="2521543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 на</a:t>
            </a:r>
          </a:p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 вмененный доход</a:t>
            </a:r>
          </a:p>
        </p:txBody>
      </p:sp>
      <p:sp>
        <p:nvSpPr>
          <p:cNvPr id="29" name="TextBox 15"/>
          <p:cNvSpPr txBox="1"/>
          <p:nvPr/>
        </p:nvSpPr>
        <p:spPr>
          <a:xfrm>
            <a:off x="5244915" y="4628562"/>
            <a:ext cx="2543492" cy="71414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Единый сельскохозяйственный налог</a:t>
            </a:r>
          </a:p>
        </p:txBody>
      </p:sp>
      <p:sp>
        <p:nvSpPr>
          <p:cNvPr id="30" name="TextBox 15"/>
          <p:cNvSpPr txBox="1"/>
          <p:nvPr/>
        </p:nvSpPr>
        <p:spPr>
          <a:xfrm>
            <a:off x="5312153" y="5575767"/>
            <a:ext cx="2476254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Патентная система </a:t>
            </a:r>
          </a:p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налогообложения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5517125" y="3029033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13,9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32" name="TextBox 15"/>
          <p:cNvSpPr txBox="1"/>
          <p:nvPr/>
        </p:nvSpPr>
        <p:spPr>
          <a:xfrm>
            <a:off x="3862648" y="2913894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229,1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8271070" y="2581849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243,0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5"/>
          <p:cNvSpPr txBox="1"/>
          <p:nvPr/>
        </p:nvSpPr>
        <p:spPr>
          <a:xfrm>
            <a:off x="3857616" y="4198612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0,6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5"/>
          <p:cNvSpPr txBox="1"/>
          <p:nvPr/>
        </p:nvSpPr>
        <p:spPr>
          <a:xfrm>
            <a:off x="8271070" y="3975207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0,14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7052872" y="4175962"/>
            <a:ext cx="858602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(- 0,4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306199" y="0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8" name="TextBox 15"/>
          <p:cNvSpPr txBox="1"/>
          <p:nvPr/>
        </p:nvSpPr>
        <p:spPr>
          <a:xfrm>
            <a:off x="3882588" y="4805534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1,7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5"/>
          <p:cNvSpPr txBox="1"/>
          <p:nvPr/>
        </p:nvSpPr>
        <p:spPr>
          <a:xfrm>
            <a:off x="8268492" y="4694856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16,9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5"/>
          <p:cNvSpPr txBox="1"/>
          <p:nvPr/>
        </p:nvSpPr>
        <p:spPr>
          <a:xfrm>
            <a:off x="3882588" y="5729655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114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5"/>
          <p:cNvSpPr txBox="1"/>
          <p:nvPr/>
        </p:nvSpPr>
        <p:spPr>
          <a:xfrm>
            <a:off x="8268492" y="5666157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182,5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15"/>
          <p:cNvSpPr txBox="1"/>
          <p:nvPr/>
        </p:nvSpPr>
        <p:spPr>
          <a:xfrm>
            <a:off x="5572774" y="5242606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(+ 15,2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+ 894,1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43" name="TextBox 15"/>
          <p:cNvSpPr txBox="1"/>
          <p:nvPr/>
        </p:nvSpPr>
        <p:spPr>
          <a:xfrm>
            <a:off x="5569892" y="6038353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68,5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60,1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44" name="Стрелка вправо 43"/>
          <p:cNvSpPr/>
          <p:nvPr/>
        </p:nvSpPr>
        <p:spPr>
          <a:xfrm rot="16200000">
            <a:off x="7568752" y="2649987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 rot="16200000">
            <a:off x="7611018" y="5938164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6" name="Стрелка вправо 45"/>
          <p:cNvSpPr/>
          <p:nvPr/>
        </p:nvSpPr>
        <p:spPr>
          <a:xfrm rot="5400000">
            <a:off x="7569925" y="4049458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7" name="Стрелка вправо 46"/>
          <p:cNvSpPr/>
          <p:nvPr/>
        </p:nvSpPr>
        <p:spPr>
          <a:xfrm rot="16200000">
            <a:off x="7569925" y="4766304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7" y="2663350"/>
            <a:ext cx="3146409" cy="237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Box 15"/>
          <p:cNvSpPr txBox="1"/>
          <p:nvPr/>
        </p:nvSpPr>
        <p:spPr>
          <a:xfrm>
            <a:off x="3894394" y="1752960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345,4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15"/>
          <p:cNvSpPr txBox="1"/>
          <p:nvPr/>
        </p:nvSpPr>
        <p:spPr>
          <a:xfrm>
            <a:off x="8271070" y="1469038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442,5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5"/>
          <p:cNvSpPr txBox="1"/>
          <p:nvPr/>
        </p:nvSpPr>
        <p:spPr>
          <a:xfrm>
            <a:off x="3942002" y="6543361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51" name="TextBox 15"/>
          <p:cNvSpPr txBox="1"/>
          <p:nvPr/>
        </p:nvSpPr>
        <p:spPr>
          <a:xfrm>
            <a:off x="8005519" y="6543761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cxnSp>
        <p:nvCxnSpPr>
          <p:cNvPr id="52" name="Прямая со стрелкой 51"/>
          <p:cNvCxnSpPr/>
          <p:nvPr/>
        </p:nvCxnSpPr>
        <p:spPr bwMode="auto">
          <a:xfrm flipV="1">
            <a:off x="5928256" y="1679388"/>
            <a:ext cx="1614344" cy="42282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TextBox 15"/>
          <p:cNvSpPr txBox="1"/>
          <p:nvPr/>
        </p:nvSpPr>
        <p:spPr>
          <a:xfrm rot="20650605">
            <a:off x="5322160" y="1506979"/>
            <a:ext cx="2416524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+  </a:t>
            </a:r>
            <a:r>
              <a:rPr lang="ru-RU" sz="1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97,1 </a:t>
            </a:r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28,1 </a:t>
            </a:r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</a:p>
        </p:txBody>
      </p:sp>
    </p:spTree>
    <p:extLst>
      <p:ext uri="{BB962C8B-B14F-4D97-AF65-F5344CB8AC3E}">
        <p14:creationId xmlns:p14="http://schemas.microsoft.com/office/powerpoint/2010/main" val="18730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60056" y="0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490137" y="-79752"/>
            <a:ext cx="9403649" cy="152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3525" tIns="51763" rIns="103525" bIns="5176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СТРУКТУРА ИМУЩЕСТВЕННЫХ НАЛОГОВ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БЮДЖЕТА ГОРОДА В 2025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ГОДУ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26509" y="2447417"/>
            <a:ext cx="1349134" cy="212268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54561" y="4689930"/>
            <a:ext cx="1350000" cy="67919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641795" y="2151049"/>
            <a:ext cx="1350000" cy="2407858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674909" y="4732360"/>
            <a:ext cx="1350000" cy="803646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659725" y="5756737"/>
            <a:ext cx="1350000" cy="75699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0" name="TextBox 15"/>
          <p:cNvSpPr txBox="1"/>
          <p:nvPr/>
        </p:nvSpPr>
        <p:spPr>
          <a:xfrm>
            <a:off x="354561" y="3405211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173,5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5"/>
          <p:cNvSpPr txBox="1"/>
          <p:nvPr/>
        </p:nvSpPr>
        <p:spPr>
          <a:xfrm>
            <a:off x="3721636" y="3159624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200,7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5"/>
          <p:cNvSpPr txBox="1"/>
          <p:nvPr/>
        </p:nvSpPr>
        <p:spPr>
          <a:xfrm>
            <a:off x="3751066" y="4938831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35,8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15"/>
          <p:cNvSpPr txBox="1"/>
          <p:nvPr/>
        </p:nvSpPr>
        <p:spPr>
          <a:xfrm>
            <a:off x="3712696" y="5956061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72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Стрелка вправо 45"/>
          <p:cNvSpPr/>
          <p:nvPr/>
        </p:nvSpPr>
        <p:spPr>
          <a:xfrm rot="16200000">
            <a:off x="3199164" y="3169158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7" name="Стрелка вправо 46"/>
          <p:cNvSpPr/>
          <p:nvPr/>
        </p:nvSpPr>
        <p:spPr>
          <a:xfrm rot="5400000">
            <a:off x="3195396" y="4987142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6200000">
            <a:off x="3199164" y="6026580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9" name="TextBox 15"/>
          <p:cNvSpPr txBox="1"/>
          <p:nvPr/>
        </p:nvSpPr>
        <p:spPr>
          <a:xfrm>
            <a:off x="354561" y="1969889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277,8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5"/>
          <p:cNvSpPr txBox="1"/>
          <p:nvPr/>
        </p:nvSpPr>
        <p:spPr>
          <a:xfrm>
            <a:off x="3641795" y="1552467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308,5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 bwMode="auto">
          <a:xfrm flipV="1">
            <a:off x="2045380" y="1939637"/>
            <a:ext cx="1614344" cy="42282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2" name="TextBox 15"/>
          <p:cNvSpPr txBox="1"/>
          <p:nvPr/>
        </p:nvSpPr>
        <p:spPr>
          <a:xfrm rot="20904811">
            <a:off x="1715847" y="1820784"/>
            <a:ext cx="1999071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+  </a:t>
            </a:r>
            <a:r>
              <a:rPr lang="ru-RU" sz="1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30,7 </a:t>
            </a:r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26511" y="5455641"/>
            <a:ext cx="1350000" cy="111723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4" name="TextBox 15"/>
          <p:cNvSpPr txBox="1"/>
          <p:nvPr/>
        </p:nvSpPr>
        <p:spPr>
          <a:xfrm>
            <a:off x="450874" y="4857230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37,5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15"/>
          <p:cNvSpPr txBox="1"/>
          <p:nvPr/>
        </p:nvSpPr>
        <p:spPr>
          <a:xfrm>
            <a:off x="468043" y="5818906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66,8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5"/>
          <p:cNvSpPr txBox="1"/>
          <p:nvPr/>
        </p:nvSpPr>
        <p:spPr>
          <a:xfrm>
            <a:off x="1577843" y="3017341"/>
            <a:ext cx="1909869" cy="4525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Налог на имущество физических лиц</a:t>
            </a:r>
          </a:p>
        </p:txBody>
      </p:sp>
      <p:sp>
        <p:nvSpPr>
          <p:cNvPr id="57" name="TextBox 15"/>
          <p:cNvSpPr txBox="1"/>
          <p:nvPr/>
        </p:nvSpPr>
        <p:spPr>
          <a:xfrm>
            <a:off x="1607382" y="4748789"/>
            <a:ext cx="1909869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Транспортный налог</a:t>
            </a:r>
          </a:p>
        </p:txBody>
      </p:sp>
      <p:sp>
        <p:nvSpPr>
          <p:cNvPr id="58" name="TextBox 15"/>
          <p:cNvSpPr txBox="1"/>
          <p:nvPr/>
        </p:nvSpPr>
        <p:spPr>
          <a:xfrm>
            <a:off x="1598280" y="5825825"/>
            <a:ext cx="1909869" cy="2832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Земельный налог</a:t>
            </a:r>
          </a:p>
        </p:txBody>
      </p:sp>
      <p:sp>
        <p:nvSpPr>
          <p:cNvPr id="59" name="TextBox 15"/>
          <p:cNvSpPr txBox="1"/>
          <p:nvPr/>
        </p:nvSpPr>
        <p:spPr>
          <a:xfrm>
            <a:off x="1609650" y="3483982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27,2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15,7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60" name="TextBox 15"/>
          <p:cNvSpPr txBox="1"/>
          <p:nvPr/>
        </p:nvSpPr>
        <p:spPr>
          <a:xfrm>
            <a:off x="1576372" y="5025088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- 1,7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– 4,5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61" name="TextBox 15"/>
          <p:cNvSpPr txBox="1"/>
          <p:nvPr/>
        </p:nvSpPr>
        <p:spPr>
          <a:xfrm>
            <a:off x="1578309" y="6057669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+5,2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+ 7,8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62" name="TextBox 15"/>
          <p:cNvSpPr txBox="1"/>
          <p:nvPr/>
        </p:nvSpPr>
        <p:spPr>
          <a:xfrm>
            <a:off x="162966" y="6572876"/>
            <a:ext cx="1984528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Факт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  <p:sp>
        <p:nvSpPr>
          <p:cNvPr id="63" name="TextBox 15"/>
          <p:cNvSpPr txBox="1"/>
          <p:nvPr/>
        </p:nvSpPr>
        <p:spPr>
          <a:xfrm>
            <a:off x="3188516" y="6560386"/>
            <a:ext cx="1945751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Факт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  <p:graphicFrame>
        <p:nvGraphicFramePr>
          <p:cNvPr id="66" name="Диаграмма 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683013"/>
              </p:ext>
            </p:extLst>
          </p:nvPr>
        </p:nvGraphicFramePr>
        <p:xfrm>
          <a:off x="5134267" y="638662"/>
          <a:ext cx="5025677" cy="5375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74" y="4368701"/>
            <a:ext cx="4054133" cy="2567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96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0667" y="47208"/>
            <a:ext cx="10067815" cy="132970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ПОСТУПЛЕНИЯ ДОХОДОВ </a:t>
            </a:r>
            <a:endParaRPr lang="ru-RU" sz="26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ОТ </a:t>
            </a:r>
            <a:r>
              <a:rPr lang="ru-RU" sz="26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ИСПОЛЬЗОВАНИЯ МУНИЦИПАЛЬНОГО ИМУЩЕСТВА </a:t>
            </a:r>
            <a:r>
              <a:rPr lang="ru-RU" sz="26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В 2024 </a:t>
            </a:r>
            <a:r>
              <a:rPr lang="ru-RU" sz="26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– </a:t>
            </a:r>
            <a:r>
              <a:rPr lang="ru-RU" sz="26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2025 </a:t>
            </a:r>
            <a:r>
              <a:rPr lang="ru-RU" sz="26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ГОДАХ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84846" y="1957693"/>
            <a:ext cx="1349134" cy="146820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84846" y="3529395"/>
            <a:ext cx="1349134" cy="68715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84847" y="4352342"/>
            <a:ext cx="1349133" cy="48562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84846" y="4973716"/>
            <a:ext cx="1350000" cy="745738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044842" y="1739091"/>
            <a:ext cx="1350000" cy="148207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044842" y="3346153"/>
            <a:ext cx="1350000" cy="1043421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050397" y="4478539"/>
            <a:ext cx="1350000" cy="47038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058067" y="5060435"/>
            <a:ext cx="1350000" cy="71305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7" name="TextBox 15"/>
          <p:cNvSpPr txBox="1"/>
          <p:nvPr/>
        </p:nvSpPr>
        <p:spPr>
          <a:xfrm>
            <a:off x="5323694" y="2294597"/>
            <a:ext cx="2476254" cy="31403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аренды земли</a:t>
            </a:r>
          </a:p>
        </p:txBody>
      </p:sp>
      <p:sp>
        <p:nvSpPr>
          <p:cNvPr id="28" name="TextBox 15"/>
          <p:cNvSpPr txBox="1"/>
          <p:nvPr/>
        </p:nvSpPr>
        <p:spPr>
          <a:xfrm>
            <a:off x="5250159" y="3425897"/>
            <a:ext cx="2623323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аренды имущества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5543136" y="2629302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54,6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13,2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32" name="TextBox 15"/>
          <p:cNvSpPr txBox="1"/>
          <p:nvPr/>
        </p:nvSpPr>
        <p:spPr>
          <a:xfrm>
            <a:off x="3904066" y="2536969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414,2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8206722" y="2403032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468,8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5"/>
          <p:cNvSpPr txBox="1"/>
          <p:nvPr/>
        </p:nvSpPr>
        <p:spPr>
          <a:xfrm>
            <a:off x="3881159" y="3716505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117,7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5"/>
          <p:cNvSpPr txBox="1"/>
          <p:nvPr/>
        </p:nvSpPr>
        <p:spPr>
          <a:xfrm>
            <a:off x="8175322" y="3689430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125,0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5806118" y="3872444"/>
            <a:ext cx="1473107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7,3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6,2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 )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310657" y="9939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8" name="TextBox 15"/>
          <p:cNvSpPr txBox="1"/>
          <p:nvPr/>
        </p:nvSpPr>
        <p:spPr>
          <a:xfrm>
            <a:off x="3949697" y="4399802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17,3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5"/>
          <p:cNvSpPr txBox="1"/>
          <p:nvPr/>
        </p:nvSpPr>
        <p:spPr>
          <a:xfrm>
            <a:off x="8138691" y="4558218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12,8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5"/>
          <p:cNvSpPr txBox="1"/>
          <p:nvPr/>
        </p:nvSpPr>
        <p:spPr>
          <a:xfrm>
            <a:off x="3977259" y="5184361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110,5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5"/>
          <p:cNvSpPr txBox="1"/>
          <p:nvPr/>
        </p:nvSpPr>
        <p:spPr>
          <a:xfrm>
            <a:off x="8182683" y="5232484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115,7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15"/>
          <p:cNvSpPr txBox="1"/>
          <p:nvPr/>
        </p:nvSpPr>
        <p:spPr>
          <a:xfrm>
            <a:off x="5583174" y="4570098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- 4,5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-26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43" name="TextBox 15"/>
          <p:cNvSpPr txBox="1"/>
          <p:nvPr/>
        </p:nvSpPr>
        <p:spPr>
          <a:xfrm>
            <a:off x="5583175" y="5410631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5,2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+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4,7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44" name="Стрелка вправо 43"/>
          <p:cNvSpPr/>
          <p:nvPr/>
        </p:nvSpPr>
        <p:spPr>
          <a:xfrm rot="16200000">
            <a:off x="7568752" y="2376656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 rot="16200000">
            <a:off x="7595875" y="5337470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6" name="Стрелка вправо 45"/>
          <p:cNvSpPr/>
          <p:nvPr/>
        </p:nvSpPr>
        <p:spPr>
          <a:xfrm rot="16200000">
            <a:off x="7595367" y="3759210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7" name="Стрелка вправо 46"/>
          <p:cNvSpPr/>
          <p:nvPr/>
        </p:nvSpPr>
        <p:spPr>
          <a:xfrm rot="5400000">
            <a:off x="7592550" y="4622193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8" name="TextBox 15"/>
          <p:cNvSpPr txBox="1"/>
          <p:nvPr/>
        </p:nvSpPr>
        <p:spPr>
          <a:xfrm>
            <a:off x="3903510" y="1514170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660,0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15"/>
          <p:cNvSpPr txBox="1"/>
          <p:nvPr/>
        </p:nvSpPr>
        <p:spPr>
          <a:xfrm>
            <a:off x="8168451" y="1194167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726,3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5"/>
          <p:cNvSpPr txBox="1"/>
          <p:nvPr/>
        </p:nvSpPr>
        <p:spPr>
          <a:xfrm>
            <a:off x="3942002" y="6460034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51" name="TextBox 15"/>
          <p:cNvSpPr txBox="1"/>
          <p:nvPr/>
        </p:nvSpPr>
        <p:spPr>
          <a:xfrm>
            <a:off x="7987720" y="6522093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cxnSp>
        <p:nvCxnSpPr>
          <p:cNvPr id="52" name="Прямая со стрелкой 51"/>
          <p:cNvCxnSpPr/>
          <p:nvPr/>
        </p:nvCxnSpPr>
        <p:spPr bwMode="auto">
          <a:xfrm flipV="1">
            <a:off x="5803987" y="1739092"/>
            <a:ext cx="1795702" cy="42282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TextBox 15"/>
          <p:cNvSpPr txBox="1"/>
          <p:nvPr/>
        </p:nvSpPr>
        <p:spPr>
          <a:xfrm rot="20904811">
            <a:off x="5627113" y="1602289"/>
            <a:ext cx="1999071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+  </a:t>
            </a:r>
            <a:r>
              <a:rPr lang="ru-RU" sz="1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66,3 или </a:t>
            </a:r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286819" y="4281117"/>
            <a:ext cx="2734373" cy="314039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Отчисления от прибыли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19417" y="4914131"/>
            <a:ext cx="3046510" cy="550001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>
              <a:lnSpc>
                <a:spcPts val="1728"/>
              </a:lnSpc>
            </a:pPr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Прочие доходы от </a:t>
            </a:r>
          </a:p>
          <a:p>
            <a:pPr algn="ctr">
              <a:lnSpc>
                <a:spcPts val="1728"/>
              </a:lnSpc>
            </a:pPr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использования имущества 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784846" y="5807016"/>
            <a:ext cx="1350000" cy="48562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092406" y="5943871"/>
            <a:ext cx="1350000" cy="47038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7" name="TextBox 15"/>
          <p:cNvSpPr txBox="1"/>
          <p:nvPr/>
        </p:nvSpPr>
        <p:spPr>
          <a:xfrm>
            <a:off x="3881159" y="5854477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0,3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15"/>
          <p:cNvSpPr txBox="1"/>
          <p:nvPr/>
        </p:nvSpPr>
        <p:spPr>
          <a:xfrm>
            <a:off x="8191384" y="5999427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4,0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15"/>
          <p:cNvSpPr txBox="1"/>
          <p:nvPr/>
        </p:nvSpPr>
        <p:spPr>
          <a:xfrm>
            <a:off x="5613278" y="6045594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(+ 3,7 или в 13 раз) </a:t>
            </a:r>
            <a:endParaRPr lang="ru-RU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трелка вправо 59"/>
          <p:cNvSpPr/>
          <p:nvPr/>
        </p:nvSpPr>
        <p:spPr>
          <a:xfrm rot="16200000">
            <a:off x="7658354" y="6070408"/>
            <a:ext cx="495096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5339384" y="5743808"/>
            <a:ext cx="2734373" cy="331993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>
              <a:lnSpc>
                <a:spcPts val="1728"/>
              </a:lnSpc>
            </a:pPr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Иные доходы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3" y="2455385"/>
            <a:ext cx="2844316" cy="3544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75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0668" y="47208"/>
            <a:ext cx="9812588" cy="1098869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ДОХОДОВ ОТ ПРОДАЖИ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АКТИВОВ В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2024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–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2025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ГОДАХ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32870" y="1812046"/>
            <a:ext cx="1349134" cy="82514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866537" y="2781244"/>
            <a:ext cx="1349134" cy="206474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047952" y="1862751"/>
            <a:ext cx="1350000" cy="1089162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073371" y="3233666"/>
            <a:ext cx="1350000" cy="1159896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077576" y="4845988"/>
            <a:ext cx="1349134" cy="613912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7" name="TextBox 15"/>
          <p:cNvSpPr txBox="1"/>
          <p:nvPr/>
        </p:nvSpPr>
        <p:spPr>
          <a:xfrm>
            <a:off x="5323694" y="2151981"/>
            <a:ext cx="2476254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продажи</a:t>
            </a:r>
          </a:p>
          <a:p>
            <a:pPr algn="ctr"/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земельных участков</a:t>
            </a:r>
          </a:p>
        </p:txBody>
      </p:sp>
      <p:sp>
        <p:nvSpPr>
          <p:cNvPr id="28" name="TextBox 15"/>
          <p:cNvSpPr txBox="1"/>
          <p:nvPr/>
        </p:nvSpPr>
        <p:spPr>
          <a:xfrm>
            <a:off x="5301049" y="3431293"/>
            <a:ext cx="2521543" cy="5140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Доходы от приватизации</a:t>
            </a:r>
          </a:p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имущества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5543136" y="2629302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(- 22,9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- 39,5 %) </a:t>
            </a:r>
            <a:endParaRPr lang="ru-RU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5"/>
          <p:cNvSpPr txBox="1"/>
          <p:nvPr/>
        </p:nvSpPr>
        <p:spPr>
          <a:xfrm>
            <a:off x="3929183" y="2016628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57,9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8141055" y="2224618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36,4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5"/>
          <p:cNvSpPr txBox="1"/>
          <p:nvPr/>
        </p:nvSpPr>
        <p:spPr>
          <a:xfrm>
            <a:off x="3962850" y="3549833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71,5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5"/>
          <p:cNvSpPr txBox="1"/>
          <p:nvPr/>
        </p:nvSpPr>
        <p:spPr>
          <a:xfrm>
            <a:off x="8173889" y="3587246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45,4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5834987" y="3911150"/>
            <a:ext cx="1589180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(-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25,6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 -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35,8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253051" y="25715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41" name="TextBox 15"/>
          <p:cNvSpPr txBox="1"/>
          <p:nvPr/>
        </p:nvSpPr>
        <p:spPr>
          <a:xfrm>
            <a:off x="8192770" y="4972841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1,4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5"/>
          <p:cNvSpPr txBox="1"/>
          <p:nvPr/>
        </p:nvSpPr>
        <p:spPr>
          <a:xfrm>
            <a:off x="5562285" y="5233286"/>
            <a:ext cx="1999071" cy="2678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(+0,7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+ 43,7%)</a:t>
            </a:r>
            <a:endParaRPr lang="ru-RU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трелка вправо 43"/>
          <p:cNvSpPr/>
          <p:nvPr/>
        </p:nvSpPr>
        <p:spPr>
          <a:xfrm rot="5400000">
            <a:off x="7549262" y="2376656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6" name="Стрелка вправо 45"/>
          <p:cNvSpPr/>
          <p:nvPr/>
        </p:nvSpPr>
        <p:spPr>
          <a:xfrm rot="5400000">
            <a:off x="7568752" y="3635367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7" name="Стрелка вправо 46"/>
          <p:cNvSpPr/>
          <p:nvPr/>
        </p:nvSpPr>
        <p:spPr>
          <a:xfrm rot="16200000">
            <a:off x="7619814" y="5065148"/>
            <a:ext cx="546658" cy="217310"/>
          </a:xfrm>
          <a:prstGeom prst="rightArrow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48" name="TextBox 15"/>
          <p:cNvSpPr txBox="1"/>
          <p:nvPr/>
        </p:nvSpPr>
        <p:spPr>
          <a:xfrm>
            <a:off x="4070873" y="1302765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131,0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15"/>
          <p:cNvSpPr txBox="1"/>
          <p:nvPr/>
        </p:nvSpPr>
        <p:spPr>
          <a:xfrm>
            <a:off x="8158355" y="1261563"/>
            <a:ext cx="1156508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83,2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5"/>
          <p:cNvSpPr txBox="1"/>
          <p:nvPr/>
        </p:nvSpPr>
        <p:spPr>
          <a:xfrm>
            <a:off x="4033291" y="5709558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51" name="TextBox 15"/>
          <p:cNvSpPr txBox="1"/>
          <p:nvPr/>
        </p:nvSpPr>
        <p:spPr>
          <a:xfrm>
            <a:off x="8065926" y="5696247"/>
            <a:ext cx="1489829" cy="421761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cxnSp>
        <p:nvCxnSpPr>
          <p:cNvPr id="52" name="Прямая со стрелкой 51"/>
          <p:cNvCxnSpPr/>
          <p:nvPr/>
        </p:nvCxnSpPr>
        <p:spPr bwMode="auto">
          <a:xfrm>
            <a:off x="5757140" y="1541529"/>
            <a:ext cx="1776782" cy="17146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TextBox 15"/>
          <p:cNvSpPr txBox="1"/>
          <p:nvPr/>
        </p:nvSpPr>
        <p:spPr>
          <a:xfrm rot="290215">
            <a:off x="5645996" y="1284508"/>
            <a:ext cx="1999071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47,8 </a:t>
            </a:r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или – </a:t>
            </a:r>
            <a:r>
              <a:rPr lang="ru-RU" sz="1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36,5 </a:t>
            </a:r>
            <a:r>
              <a:rPr lang="ru-RU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19417" y="4914131"/>
            <a:ext cx="3046510" cy="331993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>
              <a:lnSpc>
                <a:spcPts val="1728"/>
              </a:lnSpc>
            </a:pPr>
            <a:r>
              <a:rPr lang="ru-RU" alt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Прочие доходы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885669" y="4990470"/>
            <a:ext cx="1349134" cy="485629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57" name="TextBox 15"/>
          <p:cNvSpPr txBox="1"/>
          <p:nvPr/>
        </p:nvSpPr>
        <p:spPr>
          <a:xfrm>
            <a:off x="4054439" y="5053183"/>
            <a:ext cx="1031252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1,6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9" y="2224618"/>
            <a:ext cx="3132348" cy="3471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922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4165"/>
            <a:ext cx="10159545" cy="1221980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СТРУКТУРА И ДИНАМИКА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ЗАДОЛЖЕННОСТИ </a:t>
            </a:r>
          </a:p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</a:t>
            </a:r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НАЛОГАМ В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БЮДЖЕТ</a:t>
            </a:r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 ГОРОДА КОМСОМОЛЬСКА-НА-АМУРЕ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 СОСТОЯНИЮ НА 1 ЯНВАРЯ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2026 </a:t>
            </a:r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260371" y="12455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6092" y="1543773"/>
            <a:ext cx="4766406" cy="85264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2883" tIns="56441" rIns="112883" bIns="5644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kern="0" dirty="0">
                <a:latin typeface="Calibri" pitchFamily="34" charset="0"/>
              </a:rPr>
              <a:t>Всего </a:t>
            </a:r>
            <a:r>
              <a:rPr lang="ru-RU" altLang="ru-RU" b="1" kern="0" dirty="0" smtClean="0">
                <a:latin typeface="Calibri" pitchFamily="34" charset="0"/>
              </a:rPr>
              <a:t>задолженность на 01.01.2026</a:t>
            </a:r>
            <a:endParaRPr lang="ru-RU" altLang="ru-RU" b="1" kern="0" dirty="0">
              <a:latin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000" b="1" kern="0" dirty="0" smtClean="0">
                <a:latin typeface="Calibri" pitchFamily="34" charset="0"/>
              </a:rPr>
              <a:t>146,9 </a:t>
            </a:r>
            <a:r>
              <a:rPr lang="ru-RU" altLang="ru-RU" b="1" kern="0" dirty="0" smtClean="0">
                <a:latin typeface="Calibri" pitchFamily="34" charset="0"/>
              </a:rPr>
              <a:t>млн </a:t>
            </a:r>
            <a:r>
              <a:rPr lang="ru-RU" altLang="ru-RU" b="1" kern="0" dirty="0">
                <a:latin typeface="Calibri" pitchFamily="34" charset="0"/>
              </a:rPr>
              <a:t>рублей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8622" y="2725609"/>
            <a:ext cx="1349134" cy="825143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3802" y="3676494"/>
            <a:ext cx="1349134" cy="915828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748711" y="2911591"/>
            <a:ext cx="1350000" cy="632704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743091" y="3862993"/>
            <a:ext cx="1350000" cy="674387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760090" y="4993653"/>
            <a:ext cx="1349134" cy="1535475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1" name="TextBox 15"/>
          <p:cNvSpPr txBox="1"/>
          <p:nvPr/>
        </p:nvSpPr>
        <p:spPr>
          <a:xfrm>
            <a:off x="604935" y="2911878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11,3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5"/>
          <p:cNvSpPr txBox="1"/>
          <p:nvPr/>
        </p:nvSpPr>
        <p:spPr>
          <a:xfrm>
            <a:off x="3819249" y="3011149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32,4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623629" y="3933499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17,8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5"/>
          <p:cNvSpPr txBox="1"/>
          <p:nvPr/>
        </p:nvSpPr>
        <p:spPr>
          <a:xfrm>
            <a:off x="3856403" y="4012390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27,0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3856403" y="5515710"/>
            <a:ext cx="1156508" cy="36020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87,5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66790" y="4744673"/>
            <a:ext cx="1349134" cy="1777430"/>
          </a:xfrm>
          <a:prstGeom prst="roundRect">
            <a:avLst/>
          </a:prstGeom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endParaRPr lang="ru-RU" dirty="0"/>
          </a:p>
        </p:txBody>
      </p:sp>
      <p:sp>
        <p:nvSpPr>
          <p:cNvPr id="38" name="TextBox 15"/>
          <p:cNvSpPr txBox="1"/>
          <p:nvPr/>
        </p:nvSpPr>
        <p:spPr>
          <a:xfrm>
            <a:off x="748885" y="5461154"/>
            <a:ext cx="1031252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89,1</a:t>
            </a:r>
            <a:endParaRPr lang="ru-RU" sz="15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5"/>
          <p:cNvSpPr txBox="1"/>
          <p:nvPr/>
        </p:nvSpPr>
        <p:spPr>
          <a:xfrm>
            <a:off x="529411" y="6522103"/>
            <a:ext cx="1489829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5"/>
          <p:cNvSpPr txBox="1"/>
          <p:nvPr/>
        </p:nvSpPr>
        <p:spPr>
          <a:xfrm>
            <a:off x="3629901" y="6529129"/>
            <a:ext cx="1489829" cy="344817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01.01.2026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15310" y="2876401"/>
            <a:ext cx="1867971" cy="575649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pPr algn="ctr"/>
            <a:r>
              <a:rPr lang="ru-RU" altLang="ru-RU" sz="1500" b="1" i="1" dirty="0">
                <a:cs typeface="Arial" charset="0"/>
              </a:rPr>
              <a:t>Индивидуальные</a:t>
            </a:r>
          </a:p>
          <a:p>
            <a:pPr algn="ctr"/>
            <a:r>
              <a:rPr lang="ru-RU" altLang="ru-RU" sz="1500" b="1" i="1" dirty="0">
                <a:cs typeface="Arial" charset="0"/>
              </a:rPr>
              <a:t> предприниматели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50558" y="4027779"/>
            <a:ext cx="1820330" cy="344817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altLang="ru-RU" sz="1500" b="1" i="1" dirty="0">
                <a:cs typeface="Arial" charset="0"/>
              </a:rPr>
              <a:t>Юридические лица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53880" y="5305568"/>
            <a:ext cx="2157103" cy="8064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/>
            <a:r>
              <a:rPr lang="ru-RU" altLang="ru-RU" sz="1500" b="1" i="1" dirty="0">
                <a:cs typeface="Arial" charset="0"/>
              </a:rPr>
              <a:t>Физические лица</a:t>
            </a:r>
          </a:p>
          <a:p>
            <a:pPr algn="ctr"/>
            <a:r>
              <a:rPr lang="ru-RU" altLang="ru-RU" sz="1500" b="1" i="1" dirty="0">
                <a:cs typeface="Arial" charset="0"/>
              </a:rPr>
              <a:t> по имущественным</a:t>
            </a:r>
          </a:p>
          <a:p>
            <a:pPr algn="ctr"/>
            <a:r>
              <a:rPr lang="ru-RU" altLang="ru-RU" sz="1500" b="1" i="1" dirty="0">
                <a:cs typeface="Arial" charset="0"/>
              </a:rPr>
              <a:t> налогам</a:t>
            </a:r>
          </a:p>
        </p:txBody>
      </p:sp>
      <p:graphicFrame>
        <p:nvGraphicFramePr>
          <p:cNvPr id="45" name="Диаграмма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8154330"/>
              </p:ext>
            </p:extLst>
          </p:nvPr>
        </p:nvGraphicFramePr>
        <p:xfrm>
          <a:off x="5371939" y="1396145"/>
          <a:ext cx="4862112" cy="5710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43" y="1543773"/>
            <a:ext cx="2980809" cy="1514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265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96375" y="-13088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2967" y="224951"/>
            <a:ext cx="9935248" cy="1098869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ПОСТУПЛЕНИЕ МЕЖБЮДЖЕТНЫХ ТРАСФЕРТОВ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2025 </a:t>
            </a: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</a:t>
            </a:r>
          </a:p>
        </p:txBody>
      </p:sp>
      <p:graphicFrame>
        <p:nvGraphicFramePr>
          <p:cNvPr id="10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0006640"/>
              </p:ext>
            </p:extLst>
          </p:nvPr>
        </p:nvGraphicFramePr>
        <p:xfrm>
          <a:off x="612711" y="2205503"/>
          <a:ext cx="9485505" cy="4838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191919" y="3758638"/>
            <a:ext cx="1440932" cy="57564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5 526</a:t>
            </a:r>
            <a:endParaRPr lang="ru-RU" sz="30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5784" y="1397066"/>
            <a:ext cx="6824648" cy="652593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11 252 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к 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42,5%)</a:t>
            </a:r>
            <a:endParaRPr lang="ru-RU" sz="3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2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76762" y="37152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5911" y="224949"/>
            <a:ext cx="9812591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СТРУКТУРА РАСХОДОВ БЮДЖЕТА ГОРОДА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КОМСОМОЛЬСКА-НА-АМУРЕ</a:t>
            </a:r>
            <a:endParaRPr 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09008234"/>
              </p:ext>
            </p:extLst>
          </p:nvPr>
        </p:nvGraphicFramePr>
        <p:xfrm>
          <a:off x="-784745" y="4132847"/>
          <a:ext cx="7380820" cy="3340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68424223"/>
              </p:ext>
            </p:extLst>
          </p:nvPr>
        </p:nvGraphicFramePr>
        <p:xfrm>
          <a:off x="4939891" y="4095750"/>
          <a:ext cx="6264696" cy="3340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305765372"/>
              </p:ext>
            </p:extLst>
          </p:nvPr>
        </p:nvGraphicFramePr>
        <p:xfrm>
          <a:off x="4255815" y="1071153"/>
          <a:ext cx="706412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50339355"/>
              </p:ext>
            </p:extLst>
          </p:nvPr>
        </p:nvGraphicFramePr>
        <p:xfrm>
          <a:off x="-424705" y="1179165"/>
          <a:ext cx="5839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5386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60371" y="-30145"/>
            <a:ext cx="1184161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7831" y="472415"/>
            <a:ext cx="9730820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СОЦИАЛЬНЫЕ ВЫПЛАТЫ МОЛОДЫМ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СЕМЬЯМ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В 2025 ГОДУ</a:t>
            </a:r>
            <a:endParaRPr 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15968696"/>
              </p:ext>
            </p:extLst>
          </p:nvPr>
        </p:nvGraphicFramePr>
        <p:xfrm>
          <a:off x="173563" y="282159"/>
          <a:ext cx="3557062" cy="6625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76997" y="2524520"/>
            <a:ext cx="3884234" cy="63720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/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МОЛОДЫЕ СЕМЬИ УЛУЧШИЛИ</a:t>
            </a:r>
          </a:p>
          <a:p>
            <a:pPr algn="ctr"/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ЖИЛИЩНЫЕ УСЛОВИЯ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64" y="3183594"/>
            <a:ext cx="2458790" cy="155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795269" y="5148311"/>
            <a:ext cx="4047690" cy="89881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/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МОЛОДЫЕ СЕМЬИ ПОЛУЧИЛИ</a:t>
            </a:r>
          </a:p>
          <a:p>
            <a:pPr algn="ctr"/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ДОПОЛНИТЕЛЬНУЮ</a:t>
            </a:r>
          </a:p>
          <a:p>
            <a:pPr algn="ctr"/>
            <a:r>
              <a:rPr lang="ru-RU" sz="1700" b="1" dirty="0">
                <a:solidFill>
                  <a:srgbClr val="4E67C8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СОЦИАЛЬНУЮ ВЫПЛАТУ</a:t>
            </a: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2329914" y="2119052"/>
            <a:ext cx="712761" cy="3351707"/>
          </a:xfrm>
          <a:prstGeom prst="rightBrace">
            <a:avLst>
              <a:gd name="adj1" fmla="val 21858"/>
              <a:gd name="adj2" fmla="val 50000"/>
            </a:avLst>
          </a:prstGeom>
          <a:ln w="50800" cap="sq" cmpd="sng">
            <a:solidFill>
              <a:schemeClr val="accent1">
                <a:lumMod val="50000"/>
              </a:schemeClr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 sz="67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6405606" y="1995761"/>
            <a:ext cx="654175" cy="498705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2500" b="1" u="sng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35</a:t>
            </a:r>
            <a:endParaRPr lang="ru-RU" sz="25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6872" y="4632072"/>
            <a:ext cx="441171" cy="498705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2500" b="1" u="sng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Шестиугольник 14"/>
          <p:cNvSpPr/>
          <p:nvPr/>
        </p:nvSpPr>
        <p:spPr bwMode="auto">
          <a:xfrm>
            <a:off x="180707" y="6698506"/>
            <a:ext cx="350911" cy="238970"/>
          </a:xfrm>
          <a:prstGeom prst="hexagon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112883" tIns="56441" rIns="112883" bIns="56441" rtlCol="0" anchor="ctr"/>
          <a:lstStyle/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kern="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6" name="Нижний колонтитул 10"/>
          <p:cNvSpPr txBox="1">
            <a:spLocks/>
          </p:cNvSpPr>
          <p:nvPr/>
        </p:nvSpPr>
        <p:spPr>
          <a:xfrm>
            <a:off x="519193" y="6529388"/>
            <a:ext cx="3807410" cy="386255"/>
          </a:xfrm>
          <a:prstGeom prst="rect">
            <a:avLst/>
          </a:prstGeom>
        </p:spPr>
        <p:txBody>
          <a:bodyPr vert="horz" lIns="112883" tIns="56441" rIns="112883" bIns="56441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1128827">
              <a:defRPr/>
            </a:pPr>
            <a:endParaRPr lang="ru-RU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Нижний колонтитул 10"/>
          <p:cNvSpPr txBox="1">
            <a:spLocks/>
          </p:cNvSpPr>
          <p:nvPr/>
        </p:nvSpPr>
        <p:spPr>
          <a:xfrm>
            <a:off x="692257" y="6744347"/>
            <a:ext cx="3807410" cy="386255"/>
          </a:xfrm>
          <a:prstGeom prst="rect">
            <a:avLst/>
          </a:prstGeom>
        </p:spPr>
        <p:txBody>
          <a:bodyPr vert="horz" lIns="112883" tIns="56441" rIns="112883" bIns="56441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1128827">
              <a:defRPr/>
            </a:pPr>
            <a:endParaRPr lang="ru-RU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536" y="6581889"/>
            <a:ext cx="3867942" cy="375594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КРАЕВОГО БЮДЖЕТА</a:t>
            </a:r>
          </a:p>
        </p:txBody>
      </p:sp>
      <p:sp>
        <p:nvSpPr>
          <p:cNvPr id="19" name="Шестиугольник 18"/>
          <p:cNvSpPr/>
          <p:nvPr/>
        </p:nvSpPr>
        <p:spPr bwMode="auto">
          <a:xfrm>
            <a:off x="4947057" y="6743160"/>
            <a:ext cx="326184" cy="238970"/>
          </a:xfrm>
          <a:prstGeom prst="hexagon">
            <a:avLst/>
          </a:prstGeom>
          <a:solidFill>
            <a:schemeClr val="tx2">
              <a:lumMod val="60000"/>
              <a:lumOff val="40000"/>
            </a:schemeClr>
          </a:solidFill>
          <a:ln w="15875" cap="flat" cmpd="sng" algn="ctr">
            <a:solidFill>
              <a:srgbClr val="4E67C8"/>
            </a:solidFill>
            <a:prstDash val="solid"/>
          </a:ln>
          <a:effectLst/>
        </p:spPr>
        <p:txBody>
          <a:bodyPr rot="0" spcFirstLastPara="0" vert="horz" wrap="square" lIns="112883" tIns="56441" rIns="112883" bIns="5644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2882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74534" y="6586454"/>
            <a:ext cx="3606268" cy="375594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БЮДЖЕТА ГОРОДА</a:t>
            </a:r>
          </a:p>
        </p:txBody>
      </p:sp>
      <p:sp>
        <p:nvSpPr>
          <p:cNvPr id="23" name="Правая фигурная скобка 22"/>
          <p:cNvSpPr/>
          <p:nvPr/>
        </p:nvSpPr>
        <p:spPr>
          <a:xfrm>
            <a:off x="8381011" y="2119052"/>
            <a:ext cx="244737" cy="1907037"/>
          </a:xfrm>
          <a:prstGeom prst="rightBrace">
            <a:avLst>
              <a:gd name="adj1" fmla="val 21858"/>
              <a:gd name="adj2" fmla="val 50000"/>
            </a:avLst>
          </a:prstGeom>
          <a:ln>
            <a:headEnd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 sz="67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авая фигурная скобка 23"/>
          <p:cNvSpPr/>
          <p:nvPr/>
        </p:nvSpPr>
        <p:spPr>
          <a:xfrm>
            <a:off x="8396310" y="4644201"/>
            <a:ext cx="244737" cy="1907037"/>
          </a:xfrm>
          <a:prstGeom prst="rightBrace">
            <a:avLst>
              <a:gd name="adj1" fmla="val 21858"/>
              <a:gd name="adj2" fmla="val 50000"/>
            </a:avLst>
          </a:prstGeom>
          <a:ln>
            <a:headEnd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12883" tIns="56441" rIns="112883" bIns="56441" rtlCol="0" anchor="ctr"/>
          <a:lstStyle/>
          <a:p>
            <a:pPr algn="ctr"/>
            <a:endParaRPr lang="ru-RU" sz="67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83328" y="2258615"/>
            <a:ext cx="1723124" cy="1268146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</a:t>
            </a:r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руб., </a:t>
            </a:r>
          </a:p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них: </a:t>
            </a:r>
          </a:p>
          <a:p>
            <a:pPr algn="ctr"/>
            <a:r>
              <a:rPr lang="ru-RU" sz="15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средства </a:t>
            </a:r>
          </a:p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 города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49400" y="4881425"/>
            <a:ext cx="1723124" cy="806482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5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средства </a:t>
            </a:r>
          </a:p>
          <a:p>
            <a:pPr algn="ctr"/>
            <a:r>
              <a:rPr lang="ru-RU" sz="15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 города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27" y="2979365"/>
            <a:ext cx="2162222" cy="199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13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45766" y="-23685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2390" y="351909"/>
            <a:ext cx="10221450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РАСХОДЫ НА ФИНАНСИРОВАНИЕ ОТРАСЛЕЙ ЭКОНОМИКИ ЗА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2025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9836745"/>
              </p:ext>
            </p:extLst>
          </p:nvPr>
        </p:nvGraphicFramePr>
        <p:xfrm>
          <a:off x="285624" y="999146"/>
          <a:ext cx="359795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5476301"/>
              </p:ext>
            </p:extLst>
          </p:nvPr>
        </p:nvGraphicFramePr>
        <p:xfrm>
          <a:off x="3427723" y="1251173"/>
          <a:ext cx="6822183" cy="5832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67983" y="1389223"/>
            <a:ext cx="140415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Топливно-энергетический </a:t>
            </a:r>
            <a:r>
              <a:rPr lang="ru-RU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</a:t>
            </a:r>
            <a:r>
              <a:rPr lang="en-US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(9,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2119" y="1234976"/>
            <a:ext cx="139229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Сельское, </a:t>
            </a:r>
            <a:r>
              <a:rPr lang="ru-RU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водное хозяйство</a:t>
            </a:r>
            <a:r>
              <a:rPr lang="en-US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44347" y="2591703"/>
            <a:ext cx="12272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Дорожное хозяйство 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20,7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1"/>
          <p:cNvSpPr txBox="1"/>
          <p:nvPr/>
        </p:nvSpPr>
        <p:spPr>
          <a:xfrm>
            <a:off x="3361461" y="3411413"/>
            <a:ext cx="1404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Жилищно-коммунальное</a:t>
            </a:r>
          </a:p>
          <a:p>
            <a:pPr algn="ctr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озяйство</a:t>
            </a:r>
          </a:p>
          <a:p>
            <a:pPr algn="ctr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67,9</a:t>
            </a:r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1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C75785-F527-4627-B0FB-379405E54801}"/>
              </a:ext>
            </a:extLst>
          </p:cNvPr>
          <p:cNvSpPr txBox="1"/>
          <p:nvPr/>
        </p:nvSpPr>
        <p:spPr>
          <a:xfrm>
            <a:off x="1807544" y="21626"/>
            <a:ext cx="6915660" cy="720432"/>
          </a:xfrm>
          <a:prstGeom prst="rect">
            <a:avLst/>
          </a:prstGeom>
          <a:noFill/>
        </p:spPr>
        <p:txBody>
          <a:bodyPr wrap="square" lIns="112883" tIns="56441" rIns="112883" bIns="56441" rtlCol="0" anchor="ctr">
            <a:spAutoFit/>
          </a:bodyPr>
          <a:lstStyle/>
          <a:p>
            <a:pPr algn="ctr">
              <a:lnSpc>
                <a:spcPts val="4938"/>
              </a:lnSpc>
            </a:pPr>
            <a:r>
              <a:rPr lang="ru-RU" sz="4000" b="1" i="1" kern="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ГЛОССАРИЙ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363" y="753023"/>
            <a:ext cx="10081120" cy="620539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just">
              <a:lnSpc>
                <a:spcPts val="2469"/>
              </a:lnSpc>
            </a:pPr>
            <a:r>
              <a:rPr lang="ru-RU" sz="2000" b="1" i="1" u="sng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Бюджет </a:t>
            </a:r>
            <a:r>
              <a:rPr lang="ru-RU" sz="2000" b="1" i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муниципального образования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местного самоуправления.</a:t>
            </a:r>
          </a:p>
          <a:p>
            <a:pPr algn="just">
              <a:lnSpc>
                <a:spcPts val="2469"/>
              </a:lnSpc>
            </a:pPr>
            <a:r>
              <a:rPr lang="ru-RU" sz="2000" b="1" i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Доходы бюджета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- поступающие в бюджет денежные средства, за исключением средств, являющихся в соответствии с Бюджетным кодексом РФ источниками финансирования дефицита бюджета.</a:t>
            </a:r>
          </a:p>
          <a:p>
            <a:pPr algn="just">
              <a:lnSpc>
                <a:spcPts val="2469"/>
              </a:lnSpc>
            </a:pPr>
            <a:r>
              <a:rPr lang="ru-RU" sz="2000" b="1" i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Расходы бюджета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- выплачиваемые из бюджета денежные средства, за исключением средств, являющихся в соответствии с Бюджетным кодексом РФ источниками финансирования дефицита бюджета.</a:t>
            </a:r>
          </a:p>
          <a:p>
            <a:pPr algn="just">
              <a:lnSpc>
                <a:spcPts val="2469"/>
              </a:lnSpc>
            </a:pPr>
            <a:r>
              <a:rPr lang="ru-RU" sz="2000" b="1" i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Сбалансированный бюджет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– равенство доходов и расходов бюджета.</a:t>
            </a:r>
          </a:p>
          <a:p>
            <a:pPr algn="just">
              <a:lnSpc>
                <a:spcPts val="2469"/>
              </a:lnSpc>
            </a:pPr>
            <a:r>
              <a:rPr lang="ru-RU" sz="2000" b="1" i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Дефицит бюджета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- превышение расходов бюджета над его доходами.</a:t>
            </a:r>
          </a:p>
          <a:p>
            <a:pPr algn="just">
              <a:lnSpc>
                <a:spcPts val="2469"/>
              </a:lnSpc>
            </a:pPr>
            <a:r>
              <a:rPr lang="ru-RU" sz="2000" b="1" i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Профицит бюджета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-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превышение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доходов бюджета над его расходами.</a:t>
            </a:r>
          </a:p>
          <a:p>
            <a:pPr algn="just">
              <a:lnSpc>
                <a:spcPts val="2469"/>
              </a:lnSpc>
            </a:pPr>
            <a:r>
              <a:rPr lang="ru-RU" sz="2000" b="1" i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Межбюджетные трансферты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- средства, предоставляемые одним бюджетом бюджетной системы Российской Федерации другому бюджету бюджетной системы Российской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Федерации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mbria Math" panose="02040503050406030204" pitchFamily="18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52476" y="47023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803" y="53853"/>
            <a:ext cx="9567192" cy="544872"/>
          </a:xfrm>
          <a:prstGeom prst="rect">
            <a:avLst/>
          </a:prstGeom>
          <a:noFill/>
          <a:effectLst>
            <a:outerShdw blurRad="50800" dist="38100" dir="18900000" algn="bl" rotWithShape="0">
              <a:sysClr val="window" lastClr="FFFFFF"/>
            </a:outerShdw>
          </a:effectLst>
        </p:spPr>
        <p:txBody>
          <a:bodyPr lIns="112883" tIns="56441" rIns="112883" bIns="56441">
            <a:spAutoFit/>
          </a:bodyPr>
          <a:lstStyle>
            <a:defPPr>
              <a:defRPr lang="ru-RU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2800" i="1" kern="1200" dirty="0">
                <a:latin typeface="Bookman Old Style" panose="02050604050505020204" pitchFamily="18" charset="0"/>
              </a:rPr>
              <a:t>БЮДЖЕТНЫЕ ИНВЕСТИЦИИ ЗА </a:t>
            </a:r>
            <a:r>
              <a:rPr lang="ru-RU" sz="2800" i="1" kern="1200" dirty="0" smtClean="0">
                <a:latin typeface="Bookman Old Style" panose="02050604050505020204" pitchFamily="18" charset="0"/>
              </a:rPr>
              <a:t>2025 </a:t>
            </a:r>
            <a:r>
              <a:rPr lang="ru-RU" sz="2800" i="1" kern="1200" dirty="0">
                <a:latin typeface="Bookman Old Style" panose="02050604050505020204" pitchFamily="18" charset="0"/>
              </a:rPr>
              <a:t>ГОД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0" y="619092"/>
            <a:ext cx="4191128" cy="1856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511507"/>
              </p:ext>
            </p:extLst>
          </p:nvPr>
        </p:nvGraphicFramePr>
        <p:xfrm>
          <a:off x="192671" y="1547275"/>
          <a:ext cx="3982922" cy="5360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41313" y="6651773"/>
            <a:ext cx="4375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2683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ФЕДЕРАЛЬНОГО И КРАЕВОГО БЮДЖЕТОВ</a:t>
            </a:r>
          </a:p>
        </p:txBody>
      </p:sp>
      <p:sp>
        <p:nvSpPr>
          <p:cNvPr id="17" name="Шестиугольник 16"/>
          <p:cNvSpPr/>
          <p:nvPr/>
        </p:nvSpPr>
        <p:spPr bwMode="auto">
          <a:xfrm>
            <a:off x="5227923" y="6705560"/>
            <a:ext cx="309012" cy="169423"/>
          </a:xfrm>
          <a:prstGeom prst="hexagon">
            <a:avLst/>
          </a:prstGeom>
          <a:solidFill>
            <a:srgbClr val="2DA2BF">
              <a:lumMod val="75000"/>
            </a:srgbClr>
          </a:solidFill>
          <a:ln w="55000" cap="flat" cmpd="thickThin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36935" y="6651773"/>
            <a:ext cx="2565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2683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БЮДЖЕТА ГОРОДА</a:t>
            </a:r>
            <a:endParaRPr lang="ru-RU" sz="1200" b="1" dirty="0">
              <a:solidFill>
                <a:srgbClr val="2683C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122147"/>
              </p:ext>
            </p:extLst>
          </p:nvPr>
        </p:nvGraphicFramePr>
        <p:xfrm>
          <a:off x="3715756" y="1287177"/>
          <a:ext cx="6565602" cy="50600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96168"/>
                <a:gridCol w="1091686"/>
                <a:gridCol w="1198821"/>
                <a:gridCol w="778927"/>
              </a:tblGrid>
              <a:tr h="2388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94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Средства федерального и краевого бюджетов</a:t>
                      </a:r>
                      <a:br>
                        <a:rPr lang="ru-RU" sz="1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Средства бюджета города</a:t>
                      </a:r>
                      <a:br>
                        <a:rPr lang="ru-RU" sz="12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2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7030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Подъездные дороги и внутриквартальные проезды в районе </a:t>
                      </a:r>
                      <a:r>
                        <a:rPr lang="ru-RU" sz="14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жилой</a:t>
                      </a:r>
                      <a:r>
                        <a:rPr lang="ru-RU" sz="1400" b="1" u="none" strike="noStrike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застройки </a:t>
                      </a:r>
                      <a:r>
                        <a:rPr lang="ru-RU" sz="1400" b="1" u="none" strike="noStrik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Хапсоль</a:t>
                      </a:r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</a:tr>
              <a:tr h="668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МДОУ детский сад комбинированного вида № 134 г. Комсомольск-на-Амуре (реконструкция)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242,3</a:t>
                      </a:r>
                      <a:endParaRPr lang="ru-RU" sz="14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241,8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</a:tr>
              <a:tr h="6247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канализации в г. Комсомольске-на-Амуре</a:t>
                      </a:r>
                      <a:b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1 372,5</a:t>
                      </a:r>
                      <a:endParaRPr lang="ru-RU" sz="14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1 358,8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13,7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</a:tr>
              <a:tr h="6247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МОУ СОШ № 38 г. Комсомольска-на-Амуре (реконструкция)</a:t>
                      </a:r>
                      <a:b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1 291,5</a:t>
                      </a:r>
                      <a:endParaRPr lang="ru-RU" sz="14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1 278,0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</a:tr>
              <a:tr h="52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Стадион «Авангард».  Реконструкция</a:t>
                      </a:r>
                      <a:b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252,8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248,7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</a:tr>
              <a:tr h="2388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3 159,7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3 127,3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32,4</a:t>
                      </a:r>
                      <a:endParaRPr lang="ru-RU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5" marR="5295" marT="529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1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3367" y="0"/>
            <a:ext cx="10009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РАСХОДЫ НА РЕАЛИЗАЦИЮ </a:t>
            </a:r>
            <a:endParaRPr lang="ru-RU" sz="30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РЕГИОНАЛЬНЫХ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ПРОЕКТОВ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2025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252476" y="47023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518917494"/>
              </p:ext>
            </p:extLst>
          </p:nvPr>
        </p:nvGraphicFramePr>
        <p:xfrm>
          <a:off x="2887663" y="1467197"/>
          <a:ext cx="4176464" cy="5787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4030172422"/>
              </p:ext>
            </p:extLst>
          </p:nvPr>
        </p:nvGraphicFramePr>
        <p:xfrm>
          <a:off x="439391" y="2151273"/>
          <a:ext cx="2900794" cy="104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063970010"/>
              </p:ext>
            </p:extLst>
          </p:nvPr>
        </p:nvGraphicFramePr>
        <p:xfrm>
          <a:off x="439391" y="3951473"/>
          <a:ext cx="2900794" cy="104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774175574"/>
              </p:ext>
            </p:extLst>
          </p:nvPr>
        </p:nvGraphicFramePr>
        <p:xfrm>
          <a:off x="403387" y="5859685"/>
          <a:ext cx="2900794" cy="104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201323686"/>
              </p:ext>
            </p:extLst>
          </p:nvPr>
        </p:nvGraphicFramePr>
        <p:xfrm>
          <a:off x="6848103" y="2151273"/>
          <a:ext cx="2900794" cy="104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687335884"/>
              </p:ext>
            </p:extLst>
          </p:nvPr>
        </p:nvGraphicFramePr>
        <p:xfrm>
          <a:off x="6987637" y="3987477"/>
          <a:ext cx="2900794" cy="104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878811892"/>
              </p:ext>
            </p:extLst>
          </p:nvPr>
        </p:nvGraphicFramePr>
        <p:xfrm>
          <a:off x="6991376" y="5823681"/>
          <a:ext cx="2900794" cy="104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3528" y="3411413"/>
            <a:ext cx="345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Региональный 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</a:rPr>
              <a:t>проект «Модернизация коммунальной инфраструктуры»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3527" y="1359185"/>
            <a:ext cx="345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Региональный 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</a:rPr>
              <a:t>проект «Формирование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комфортной 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</a:rPr>
              <a:t>городской среды»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3387" y="5571653"/>
            <a:ext cx="3456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Региональный 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</a:rPr>
              <a:t>проект «Поддержка семьи»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96075" y="1363488"/>
            <a:ext cx="345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Региональный 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</a:rPr>
              <a:t>проект «Безопасность дорожного движения»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58539" y="3417195"/>
            <a:ext cx="345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Региональный 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</a:rPr>
              <a:t>проект «Региональная и местная дорожная сеть»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66761" y="5479319"/>
            <a:ext cx="345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Региональный 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</a:rPr>
              <a:t>проект «Педагоги и наставники»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74558" y="1251463"/>
            <a:ext cx="1047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2 076</a:t>
            </a:r>
            <a:endParaRPr lang="ru-RU" sz="16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Шестиугольник 28"/>
          <p:cNvSpPr/>
          <p:nvPr/>
        </p:nvSpPr>
        <p:spPr bwMode="auto">
          <a:xfrm>
            <a:off x="130163" y="7011813"/>
            <a:ext cx="309012" cy="169423"/>
          </a:xfrm>
          <a:prstGeom prst="hexagon">
            <a:avLst/>
          </a:prstGeom>
          <a:solidFill>
            <a:srgbClr val="2683C6">
              <a:lumMod val="60000"/>
              <a:lumOff val="40000"/>
            </a:srgbClr>
          </a:solidFill>
          <a:ln w="55000" cap="flat" cmpd="thickThin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3407" y="6929016"/>
            <a:ext cx="4375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srgbClr val="2683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ФЕДЕРАЛЬНОГО И КРАЕВОГО БЮДЖЕТОВ</a:t>
            </a:r>
            <a:endParaRPr lang="ru-RU" sz="1200" b="1" dirty="0">
              <a:solidFill>
                <a:srgbClr val="2683C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Шестиугольник 30"/>
          <p:cNvSpPr/>
          <p:nvPr/>
        </p:nvSpPr>
        <p:spPr bwMode="auto">
          <a:xfrm>
            <a:off x="5017097" y="6982803"/>
            <a:ext cx="309012" cy="169423"/>
          </a:xfrm>
          <a:prstGeom prst="hexagon">
            <a:avLst/>
          </a:prstGeom>
          <a:solidFill>
            <a:srgbClr val="2DA2BF">
              <a:lumMod val="75000"/>
            </a:srgbClr>
          </a:solidFill>
          <a:ln w="55000" cap="flat" cmpd="thickThin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txBody>
          <a:bodyPr rtlCol="0" anchor="ctr"/>
          <a:lstStyle/>
          <a:p>
            <a:pPr algn="ctr">
              <a:defRPr/>
            </a:pPr>
            <a:endParaRPr lang="ru-RU" kern="0" smtClean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75559" y="6912974"/>
            <a:ext cx="2565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2683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БЮДЖЕТА ГОРОДА</a:t>
            </a:r>
            <a:endParaRPr lang="ru-RU" sz="1200" b="1" dirty="0">
              <a:solidFill>
                <a:srgbClr val="2683C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альтернативный процесс 6"/>
          <p:cNvSpPr/>
          <p:nvPr/>
        </p:nvSpPr>
        <p:spPr>
          <a:xfrm>
            <a:off x="5443947" y="639105"/>
            <a:ext cx="4517587" cy="327636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«Национальный проект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«Молодёжь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дети»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регионального проекта «Педагоги и наставники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направлены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ежемесячное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денежное вознаграждение за классное руководство педагогическим работникам общеобразовательных учреждений, проведение мероприятий по обеспечению деятельности советников директора по воспитанию и взаимодействию с общественными объединениями  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330531" y="653043"/>
            <a:ext cx="4517587" cy="327636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«Семья» в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рамках регионального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«Поддержка семьи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направлены на  оснащение оборудованием МДОУ № 132, 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 ремонта кровли объекта «Здание. Детский сад № 132 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3407" y="99045"/>
            <a:ext cx="93781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ОБЩЕСТВЕННО ЗНАЧИМЫЕ ПРОЕКТЫ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455615" y="4068678"/>
            <a:ext cx="5760640" cy="309190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metal"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«Инфраструктура для жизни» в рамках регионального проекта ««Региональная и местная дорожная сеть» Средства направлены на капитальный ремонт и ремонт дворовых территорий многоквартирных домов, проездов к дворовым территориям многоквартирных домов (выполнены работы 4-х проездов к дворовым территориям многоквартирных домов), Подъездные дороги и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внутриквартальные проезды по 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Хумминскому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шоссе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юго-западнее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жилой застройки </a:t>
            </a:r>
            <a:r>
              <a:rPr lang="ru-RU" sz="1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Хапсоль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</p:spTree>
    <p:extLst>
      <p:ext uri="{BB962C8B-B14F-4D97-AF65-F5344CB8AC3E}">
        <p14:creationId xmlns:p14="http://schemas.microsoft.com/office/powerpoint/2010/main" val="21806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67" y="224951"/>
            <a:ext cx="9935248" cy="103731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ПРОГРАММНЫЕ И НЕПРОГРАММНЫЕ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РАСХОДЫ ЗА 2025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 </a:t>
            </a:r>
          </a:p>
        </p:txBody>
      </p:sp>
      <p:graphicFrame>
        <p:nvGraphicFramePr>
          <p:cNvPr id="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468150"/>
              </p:ext>
            </p:extLst>
          </p:nvPr>
        </p:nvGraphicFramePr>
        <p:xfrm>
          <a:off x="171513" y="1755229"/>
          <a:ext cx="6784602" cy="4997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7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4186" y="2077158"/>
            <a:ext cx="3495516" cy="3715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298348" y="47979"/>
            <a:ext cx="11435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60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67" y="224951"/>
            <a:ext cx="9935248" cy="575649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ПРОГРАММНЫЕ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РАСХОДЫ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2025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98348" y="47979"/>
            <a:ext cx="11435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929813"/>
              </p:ext>
            </p:extLst>
          </p:nvPr>
        </p:nvGraphicFramePr>
        <p:xfrm>
          <a:off x="79351" y="1235868"/>
          <a:ext cx="10189132" cy="5801072"/>
        </p:xfrm>
        <a:graphic>
          <a:graphicData uri="http://schemas.openxmlformats.org/drawingml/2006/table">
            <a:tbl>
              <a:tblPr firstRow="1" bandRow="1"/>
              <a:tblGrid>
                <a:gridCol w="573991"/>
                <a:gridCol w="9615141"/>
              </a:tblGrid>
              <a:tr h="360040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Bookman Old Style" panose="02050604050505020204" pitchFamily="18" charset="0"/>
                        </a:rPr>
                        <a:t>№ п/п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10076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НАИМЕНОВАНИЕ</a:t>
                      </a:r>
                      <a:r>
                        <a:rPr lang="ru-RU" sz="1400" i="1" kern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ПРОГРАММЫ</a:t>
                      </a:r>
                      <a:endParaRPr lang="ru-RU" sz="1400" i="1" kern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68417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«Обеспечение качества и доступности  образования»</a:t>
                      </a:r>
                      <a:endParaRPr lang="ru-RU" sz="1400" b="1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</a:tr>
              <a:tr h="368417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«Развитие физической культуры и спорта в городе Комсомольске-на-Амуре»</a:t>
                      </a:r>
                      <a:endParaRPr lang="ru-RU" sz="1400" b="1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404382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«Укрепление</a:t>
                      </a:r>
                      <a:r>
                        <a:rPr lang="ru-RU" sz="1400" b="1" i="1" kern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общественного здоровья населения города Комсомольска-на-Амуре»</a:t>
                      </a:r>
                      <a:endParaRPr lang="ru-RU" sz="1400" b="1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</a:tr>
              <a:tr h="372975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«Развитие дорожной сети, благоустройство города Комсомольска-на-Амуре»</a:t>
                      </a: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408425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«Содействие развитию малого и среднего предпринимательства в городе Комсомольске-на-Амуре»</a:t>
                      </a: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</a:tr>
              <a:tr h="372975">
                <a:tc>
                  <a:txBody>
                    <a:bodyPr/>
                    <a:lstStyle/>
                    <a:p>
                      <a:pPr marL="0" marR="0" indent="0" algn="ctr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"Развитие сельского хозяйства на территории города Комсомольска-на-Амуре»</a:t>
                      </a: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</a:tr>
              <a:tr h="3729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«Обеспечение качественным жильём»</a:t>
                      </a: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</a:tr>
              <a:tr h="3729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«Развитие технологий цифрового муниципалитета и инфраструктуры связи в городе Комсомольске-на-Амуре»</a:t>
                      </a: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</a:tr>
              <a:tr h="3729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«Обеспечение общественной безопасности и противодействие преступности на территории города Комсомольска-на-Амуре»</a:t>
                      </a: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</a:tr>
              <a:tr h="3729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«Развитие муниципальной службы в городе Комсомольске-на-Амуре»</a:t>
                      </a: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7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67" y="224951"/>
            <a:ext cx="9935248" cy="575649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ПРОГРАММНЫЕ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РАСХОДЫ 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ЗА 2025 </a:t>
            </a: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ГОД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98348" y="47979"/>
            <a:ext cx="11435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630012"/>
              </p:ext>
            </p:extLst>
          </p:nvPr>
        </p:nvGraphicFramePr>
        <p:xfrm>
          <a:off x="162967" y="1179164"/>
          <a:ext cx="10069512" cy="6100350"/>
        </p:xfrm>
        <a:graphic>
          <a:graphicData uri="http://schemas.openxmlformats.org/drawingml/2006/table">
            <a:tbl>
              <a:tblPr firstRow="1" bandRow="1"/>
              <a:tblGrid>
                <a:gridCol w="567252"/>
                <a:gridCol w="9502260"/>
              </a:tblGrid>
              <a:tr h="586696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Bookman Old Style" panose="02050604050505020204" pitchFamily="18" charset="0"/>
                        </a:rPr>
                        <a:t>№ п/п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 w="12700" cmpd="sng">
                      <a:solidFill>
                        <a:srgbClr val="C0504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10076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НАИМЕНОВАНИЕ</a:t>
                      </a:r>
                      <a:r>
                        <a:rPr lang="ru-RU" sz="1400" i="1" kern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ПРОГРАММЫ</a:t>
                      </a:r>
                      <a:endParaRPr lang="ru-RU" sz="1400" i="1" kern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768774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0504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«Содействие развитию и поддержка общественных объединений, некоммерческих организаций и инициатив гражданского общества в городе Комсомольске-на-Амуре»</a:t>
                      </a:r>
                      <a:endParaRPr kumimoji="0" lang="ru-RU" sz="14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F497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</a:tr>
              <a:tr h="343925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«Управление муниципальными финансами»</a:t>
                      </a:r>
                      <a:endParaRPr lang="ru-RU" sz="1400" b="1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343925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«Развитие культуры в городе Комсомольске-на-Амуре»</a:t>
                      </a:r>
                      <a:endParaRPr lang="ru-RU" sz="1400" b="1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</a:tr>
              <a:tr h="556349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«Развитие молодёжной политики в городе Комсомольске-на-Амуре»</a:t>
                      </a: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556349"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503830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00766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51149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015322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519153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022984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52681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030645" algn="l" defTabSz="1007662" rtl="0" eaLnBrk="1" latinLnBrk="0" hangingPunct="1">
                        <a:defRPr sz="20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«Формирование современной городской среды на территории города Комсомольска-на-Амуре»</a:t>
                      </a:r>
                      <a:endParaRPr lang="ru-RU" sz="1400" b="1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</a:tr>
              <a:tr h="481870">
                <a:tc>
                  <a:txBody>
                    <a:bodyPr/>
                    <a:lstStyle/>
                    <a:p>
                      <a:pPr marL="0" marR="0" indent="0" algn="ctr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«Управление и распоряжение муниципальным имуществом»</a:t>
                      </a:r>
                      <a:endParaRPr lang="ru-RU" sz="1400" b="1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</a:tr>
              <a:tr h="556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«Развитие международных связей и туризма в городе Комсомольске-на-Амуре»</a:t>
                      </a:r>
                      <a:endParaRPr lang="ru-RU" sz="1400" b="1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</a:tr>
              <a:tr h="556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«Повышение качества жилищно-коммунального обслуживания населения города Комсомольска-на-Амуре»</a:t>
                      </a:r>
                      <a:endParaRPr lang="ru-RU" sz="1400" b="1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</a:tr>
              <a:tr h="7687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35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«Защита населения и территории города Комсомольска-на-Амуре от чрезвычайных ситуаций, обеспечение пожарной безопасности и безопасности людей на водных объектах»</a:t>
                      </a:r>
                      <a:endParaRPr lang="ru-RU" sz="1400" b="1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504D">
                        <a:alpha val="20000"/>
                      </a:srgbClr>
                    </a:solidFill>
                  </a:tcPr>
                </a:tc>
              </a:tr>
              <a:tr h="556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МУНИЦИПАЛЬНАЯ ПРОГРАММА  «Энергосбережение и повышение энергетической эффективности в городе Комсомольске-на-Амуре»</a:t>
                      </a:r>
                      <a:endParaRPr lang="ru-RU" sz="1400" b="1" i="1" kern="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132080" marR="132080" marT="66040" marB="660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1" y="2259286"/>
            <a:ext cx="6583764" cy="4572508"/>
          </a:xfrm>
          <a:prstGeom prst="rect">
            <a:avLst/>
          </a:prstGeom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192332" y="207057"/>
            <a:ext cx="9848283" cy="1389044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«Обеспечение качества и доступности  образования»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обеспечение доступности качественного образования, соответствующего социальным потребностям жителей города Комсомольска-на-Амуре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084276"/>
              </p:ext>
            </p:extLst>
          </p:nvPr>
        </p:nvGraphicFramePr>
        <p:xfrm>
          <a:off x="190641" y="2259286"/>
          <a:ext cx="10041838" cy="492275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9574"/>
                <a:gridCol w="6049924"/>
                <a:gridCol w="1059215"/>
                <a:gridCol w="1003282"/>
                <a:gridCol w="1369843"/>
              </a:tblGrid>
              <a:tr h="6783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7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kumimoji="0" lang="ru-RU" altLang="ru-RU" sz="1700" b="1" u="none" strike="noStrike" kern="1200" cap="none" spc="0" normalizeH="0" baseline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3613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Развитие системы дошкольного образования в системе дошкольного воспитания в городе Комсомольске-на-Амуре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7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3 337,9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7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3 014,6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9144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Развитие системы общего образования в городе Комсомольске-на-Амуре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5 403,0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5 378,5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99,6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9144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дополнительного образования в городе Комсомольске-на-Амуре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263,2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253,8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96,4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4675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Отдельные мероприятия в области образования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122,4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121,5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5421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в рамках регионального проекта  «Педагоги наставники»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210,8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210,8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5421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в рамках регионального проекта  «Поддержка семьи»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46,9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46,9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2331" y="1596101"/>
            <a:ext cx="9848284" cy="667982"/>
          </a:xfrm>
          <a:prstGeom prst="rect">
            <a:avLst/>
          </a:prstGeom>
          <a:noFill/>
        </p:spPr>
        <p:txBody>
          <a:bodyPr wrap="square" lIns="112883" tIns="56441" rIns="112883" bIns="56441" rtlCol="0" anchor="ctr">
            <a:spAutoFit/>
          </a:bodyPr>
          <a:lstStyle/>
          <a:p>
            <a:pPr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9 026,1 млн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(96,2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57,2 %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общего объёма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расходов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96374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6472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279246"/>
              </p:ext>
            </p:extLst>
          </p:nvPr>
        </p:nvGraphicFramePr>
        <p:xfrm>
          <a:off x="306861" y="2295289"/>
          <a:ext cx="9771704" cy="468051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7791"/>
                <a:gridCol w="6194957"/>
                <a:gridCol w="648072"/>
                <a:gridCol w="1188132"/>
                <a:gridCol w="1202752"/>
              </a:tblGrid>
              <a:tr h="111956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20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20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</a:tr>
              <a:tr h="73765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Удовлетворенность родителей качеством дошкольного образования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</a:tr>
              <a:tr h="73765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Удовлетворенность родителей качеством общего образования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</a:tr>
              <a:tr h="73765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Удовлетворенность родителей качеством дополнительного образования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</a:tr>
              <a:tr h="134800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муниципальных общеобразовательных организаций, в которых обеспечена деятельность советников директора по воспитанию и взаимодействию с детскими общественными объединениями 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871439" y="417359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«Обеспечение качества и доступности  образования»</a:t>
            </a:r>
            <a:endParaRPr lang="ru-RU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085" y="191101"/>
            <a:ext cx="2871403" cy="203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09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7294B54-A2C9-48AA-9D9B-9E4EE981E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3" y="3231392"/>
            <a:ext cx="6048672" cy="3348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96445" y="123382"/>
            <a:ext cx="9992018" cy="1667851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«Развитие физической культуры и </a:t>
            </a:r>
            <a:r>
              <a:rPr lang="ru-RU" sz="1600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спорта в </a:t>
            </a:r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городе Комсомольске-на-Амуре»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создание условий, обеспечивающих возможность населению города Комсомольска-на-Амуре систематически заниматься физической культурой и спортом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59937"/>
              </p:ext>
            </p:extLst>
          </p:nvPr>
        </p:nvGraphicFramePr>
        <p:xfrm>
          <a:off x="187363" y="3300523"/>
          <a:ext cx="9992623" cy="319366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40060"/>
                <a:gridCol w="5508612"/>
                <a:gridCol w="1260140"/>
                <a:gridCol w="1224136"/>
                <a:gridCol w="1459675"/>
              </a:tblGrid>
              <a:tr h="75630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700" b="1" u="none" strike="noStrike" kern="1200" cap="none" spc="0" normalizeH="0" baseline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7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453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предоставления услуг муниципальными спортивными школами олимпийского резерва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394,2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392,9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99,7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6673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современной инфраструктуры учреждений физической культуры и массового спорта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697,5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252,9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4532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вовлечения различных групп населения города к регулярным занятиям физической культурой и спортом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3,1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98,5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6445" y="2079265"/>
            <a:ext cx="9793088" cy="944981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648,8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(59,3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4,1%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  <a:p>
            <a:pPr lvl="0" algn="ctr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9749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219355"/>
              </p:ext>
            </p:extLst>
          </p:nvPr>
        </p:nvGraphicFramePr>
        <p:xfrm>
          <a:off x="140957" y="1731890"/>
          <a:ext cx="10161686" cy="547324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9253"/>
                <a:gridCol w="7011989"/>
                <a:gridCol w="808993"/>
                <a:gridCol w="866921"/>
                <a:gridCol w="914530"/>
              </a:tblGrid>
              <a:tr h="54620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показателей муниципальной программы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</a:tr>
              <a:tr h="51998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города Комсомольска-на-Амуре, систематически занимающихся физической культурой и спортом 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727432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и молодёжи в возрасте 3-29 лет, систематически занимающихся физической культурой и спортом, в общей численности детей и молодёжи города Комсомольска-на-Амуре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90,2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93488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среднего возраста (женщины в возрасте 30-54 лет, мужчины в возрасте 30-59 лет), систематически занимающихся физической культурой и спортом, в общей численности граждан среднего возраста города Комсомольска-на-Амуре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93488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старшего возраста (женщины в возрасте 55-79 лет, мужчины в возрасте 60-79 лет), систематически занимающихся физической культурой и спортом, в общей численности граждан старшего возраста города Комсомольска-на-Амуре 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26,8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26,8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114233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выполнившего нормативы всероссийского физкультурно-спортивного комплекса «Готов к труду и обороне» (ГТО), в общей численности населения города Комсомольска-на-Амуре, принявшего участие в сдаче нормативов Всероссийского физкультурно-спортивного комплекса «Готов к труду и обороне» (ГТО)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54620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населения спортивными сооружениями, исходя из единовременной пропускной способности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Развитие физической культуры и спорта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в городе Комсомольске-на-Амуре»</a:t>
            </a:r>
            <a:endParaRPr lang="ru-RU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6927F8-1C5E-4C9F-84C9-9A019D178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29543" r="21957"/>
          <a:stretch/>
        </p:blipFill>
        <p:spPr>
          <a:xfrm>
            <a:off x="7604187" y="15713"/>
            <a:ext cx="2628292" cy="170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22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DD4F375-F73E-4EF6-BA4B-CB4E768D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81" y="72598"/>
            <a:ext cx="9894374" cy="962551"/>
          </a:xfrm>
        </p:spPr>
        <p:txBody>
          <a:bodyPr>
            <a:normAutofit/>
          </a:bodyPr>
          <a:lstStyle/>
          <a:p>
            <a:pPr>
              <a:lnSpc>
                <a:spcPts val="4938"/>
              </a:lnSpc>
            </a:pPr>
            <a:r>
              <a:rPr lang="ru-RU" sz="4000" b="1" i="1" kern="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rPr>
              <a:t>ГЛОССАРИЙ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7B15BC50-2819-4045-8CA0-242FAD34DA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2319335"/>
              </p:ext>
            </p:extLst>
          </p:nvPr>
        </p:nvGraphicFramePr>
        <p:xfrm>
          <a:off x="244739" y="2205502"/>
          <a:ext cx="9951736" cy="4722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9C8975-EF3D-4859-81BC-C0A0CCAB3D08}"/>
              </a:ext>
            </a:extLst>
          </p:cNvPr>
          <p:cNvSpPr txBox="1"/>
          <p:nvPr/>
        </p:nvSpPr>
        <p:spPr>
          <a:xfrm>
            <a:off x="129963" y="999145"/>
            <a:ext cx="10261757" cy="79109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marL="2769259" indent="-2769259"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mbria Math" panose="02040503050406030204" pitchFamily="18" charset="0"/>
                <a:cs typeface="Segoe UI Semilight" panose="020B0402040204020203" pitchFamily="34" charset="0"/>
              </a:rPr>
              <a:t>Доходы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173814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8" y="2182216"/>
            <a:ext cx="5904657" cy="3605461"/>
          </a:xfrm>
          <a:prstGeom prst="rect">
            <a:avLst/>
          </a:prstGeom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382227" y="221022"/>
            <a:ext cx="9742240" cy="1462199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ru-RU" sz="1600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«Укрепление общественного здоровья населения города Комсомольска-на-Амуре»</a:t>
            </a:r>
            <a:endParaRPr lang="ru-RU" sz="1600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+mj-ea"/>
              <a:cs typeface="Calibri Light" panose="020F0302020204030204" pitchFamily="34" charset="0"/>
            </a:endParaRP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Укрепление общественного здоровья населения города Комсомольска-на-Амуре</a:t>
            </a:r>
          </a:p>
          <a:p>
            <a:pPr algn="ctr"/>
            <a:endParaRPr lang="ru-RU" sz="1600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65714"/>
              </p:ext>
            </p:extLst>
          </p:nvPr>
        </p:nvGraphicFramePr>
        <p:xfrm>
          <a:off x="115355" y="2199272"/>
          <a:ext cx="9567275" cy="133392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87274"/>
                <a:gridCol w="5449157"/>
                <a:gridCol w="1152128"/>
                <a:gridCol w="1224136"/>
                <a:gridCol w="1254580"/>
              </a:tblGrid>
              <a:tr h="70995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системы мотивации граждан к здоровому образу жизни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0,16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0,16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82228" y="1791233"/>
            <a:ext cx="9568063" cy="390983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0,16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(100%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плана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)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051600"/>
              </p:ext>
            </p:extLst>
          </p:nvPr>
        </p:nvGraphicFramePr>
        <p:xfrm>
          <a:off x="148720" y="3843461"/>
          <a:ext cx="9567275" cy="208207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87274"/>
                <a:gridCol w="5449157"/>
                <a:gridCol w="1152128"/>
                <a:gridCol w="1224136"/>
                <a:gridCol w="1254580"/>
              </a:tblGrid>
              <a:tr h="70995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организаций социальной сферы и крупных предприятий города, участвующих в разработке и внедрении корпоративных программ по укреплению здоровья работников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61,4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61,4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 содержание объектов благоустройства города Комсомольска-на-Амуре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22,9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0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4C17045-057F-4D55-AE2E-CB872C4F1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0" b="18300"/>
          <a:stretch>
            <a:fillRect/>
          </a:stretch>
        </p:blipFill>
        <p:spPr>
          <a:xfrm>
            <a:off x="386099" y="2608474"/>
            <a:ext cx="5925814" cy="3611252"/>
          </a:xfrm>
          <a:prstGeom prst="rect">
            <a:avLst/>
          </a:prstGeom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382227" y="221022"/>
            <a:ext cx="9742240" cy="1462199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дорожной сети, благоустройство города Комсомольска-на-Амуре»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–развитие дорожной сети, благоустройство города,  обеспечение безопасности дорожного движения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420646"/>
              </p:ext>
            </p:extLst>
          </p:nvPr>
        </p:nvGraphicFramePr>
        <p:xfrm>
          <a:off x="371612" y="2583322"/>
          <a:ext cx="9567275" cy="365452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87274"/>
                <a:gridCol w="5449157"/>
                <a:gridCol w="1152128"/>
                <a:gridCol w="1224136"/>
                <a:gridCol w="1254580"/>
              </a:tblGrid>
              <a:tr h="48565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8565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Развитие, модернизация и содержание дорожной сети города Комсомольска-на-Амуре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219,31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209,4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8565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 содержание объектов благоустройства города Комсомольска-на-Амуре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121,9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104,2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8565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организации движения транспортных средств и пешеходов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40,9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5768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в рамках регионального проекта «Безопасность дорожного движения»</a:t>
                      </a: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81,1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81,1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5768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программы дорожной деятельности в рамках регионального проекта «Региональная и местная дорожная сеть»</a:t>
                      </a: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303,0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303,0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82228" y="1791233"/>
            <a:ext cx="9568063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738,5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(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96,4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4,7%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739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205526"/>
              </p:ext>
            </p:extLst>
          </p:nvPr>
        </p:nvGraphicFramePr>
        <p:xfrm>
          <a:off x="285625" y="2115269"/>
          <a:ext cx="9771704" cy="450270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7791"/>
                <a:gridCol w="6024687"/>
                <a:gridCol w="720080"/>
                <a:gridCol w="1260140"/>
                <a:gridCol w="1229006"/>
              </a:tblGrid>
              <a:tr h="108882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показателей 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900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Удовлетворённость населения качеством автомобильных дорог города Комсомольска-на-Амуре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921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мест концентрации дорожно-транспортных происшествий (аварийно-опасных участков) на дорожной сети Комсомольской городской  агломерации Хабаровского края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921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протяжённости дорожной сети Комсомольской городской агломерации Хабаровского края, соответствующей нормативным требованиям к их транспортно-эксплуатационному состоянию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85,8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0055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запланированных мероприятий по благоустройству территорий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35435" y="333835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дорожной сети, благоустройство города Комсомольска-на-Амуре»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0B38C94-F6FF-4180-8357-4C34FCF8D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b="15228"/>
          <a:stretch>
            <a:fillRect/>
          </a:stretch>
        </p:blipFill>
        <p:spPr>
          <a:xfrm>
            <a:off x="7532179" y="114988"/>
            <a:ext cx="2700300" cy="1927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785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7F4BE91-BF1A-4174-97DE-4B5FF0EE8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6" y="3339405"/>
            <a:ext cx="5940661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287847" y="275732"/>
            <a:ext cx="9800616" cy="1695521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«Содействие развитию малого и среднего предпринимательства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в городе Комсомольске-не-Амуре»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развитие существующих и формирование новых механизмов стимулирования малого и среднего предпринимательства в городе </a:t>
            </a:r>
            <a:endParaRPr lang="ru-RU" sz="1600" i="1" dirty="0" smtClean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Комсомольске-на-Амуре  </a:t>
            </a:r>
            <a:endParaRPr lang="ru-RU" sz="1600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657270"/>
              </p:ext>
            </p:extLst>
          </p:nvPr>
        </p:nvGraphicFramePr>
        <p:xfrm>
          <a:off x="403387" y="3447417"/>
          <a:ext cx="9673961" cy="338437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80749"/>
                <a:gridCol w="5295915"/>
                <a:gridCol w="1116124"/>
                <a:gridCol w="1080120"/>
                <a:gridCol w="1501053"/>
              </a:tblGrid>
              <a:tr h="217348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21089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поддержка субъектов малого и среднего предпринимательства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2,2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2,2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03387" y="2391324"/>
            <a:ext cx="9281076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2,4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(100 % от плана) или 0,01 %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2025год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5959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042016"/>
              </p:ext>
            </p:extLst>
          </p:nvPr>
        </p:nvGraphicFramePr>
        <p:xfrm>
          <a:off x="187364" y="1683222"/>
          <a:ext cx="10045114" cy="546384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2837"/>
                <a:gridCol w="6676284"/>
                <a:gridCol w="840596"/>
                <a:gridCol w="966685"/>
                <a:gridCol w="1008712"/>
              </a:tblGrid>
              <a:tr h="52611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2611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субъектов малого и среднего предпринимательства в расчёте на 10 тыс. человек населения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293,5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309,5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1621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 малого и среднего предпринимательства 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6 927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7 180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70572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«рождаемости» субъектов малого и среднего предпринимательства  (количество созданных в отчётном периоде малых и средних предприятий (включая индивидуальных предпринимателей) в расчёте на 1 тыс. действующих на дату окончания отчётного периода малых и средних предприятий (включая индивидуальных предпринимателей)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144,5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158,8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2611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занятых в сфере малого и среднего предпринимательства, включая индивидуальных предпринимателей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тыс. чел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21,9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21,4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360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продукции и услуг, производимых малыми и средними предприятиями города, в том числе микропредприятиями и индивидуальными предпринимателями, в действующих ценах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млн рублей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102,2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102,2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459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индивидуальных предпринимателей, применяющих патентную систему налогообложения, в общем количестве индивидуальных предпринимателей, зарегистрированных в муниципальном образовании, являющихся субъектами малого и среднего предпринимательства 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29,3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27,7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5351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 и физических лиц, применяющих специальный налоговый режим – получателей поддержки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1  753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1 929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«Содействие развитию малого и среднего предпринимательства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в городе Комсомольске-не-Амуре»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r="8749"/>
          <a:stretch/>
        </p:blipFill>
        <p:spPr>
          <a:xfrm>
            <a:off x="7424167" y="-4995"/>
            <a:ext cx="2687634" cy="1714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80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36A4B7D-BD64-4426-88BA-61B5075FA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1" b="12654"/>
          <a:stretch/>
        </p:blipFill>
        <p:spPr>
          <a:xfrm>
            <a:off x="203853" y="3555429"/>
            <a:ext cx="592417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217221" y="243061"/>
            <a:ext cx="9799234" cy="1898653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сельского хозяйства на территории города Комсомольска-на-Амуре» </a:t>
            </a:r>
            <a:endParaRPr lang="ru-RU" sz="1600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создание условий для развития сельскохозяйственного производства, расширения рынка сельскохозяйственной продукции, сырья и продовольствия за счёт обеспечения устойчивого развития сельского хозяйства</a:t>
            </a:r>
            <a:r>
              <a:rPr lang="ru-RU" sz="1700" dirty="0"/>
              <a:t>.</a:t>
            </a:r>
            <a:endParaRPr lang="ru-RU" sz="1700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74687"/>
              </p:ext>
            </p:extLst>
          </p:nvPr>
        </p:nvGraphicFramePr>
        <p:xfrm>
          <a:off x="290090" y="3662658"/>
          <a:ext cx="9618579" cy="288188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89930"/>
                <a:gridCol w="5206715"/>
                <a:gridCol w="1116124"/>
                <a:gridCol w="1188132"/>
                <a:gridCol w="1517678"/>
              </a:tblGrid>
              <a:tr h="167653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8256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Поддержка и содействие развитию садоводческих, огороднических некоммерческих товариществ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8090" y="2259285"/>
            <a:ext cx="9730819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0,9 млн рублей (100 % от плана) или 0,01 %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3902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022684"/>
              </p:ext>
            </p:extLst>
          </p:nvPr>
        </p:nvGraphicFramePr>
        <p:xfrm>
          <a:off x="285623" y="2256285"/>
          <a:ext cx="9771704" cy="316167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7791"/>
                <a:gridCol w="6494567"/>
                <a:gridCol w="817716"/>
                <a:gridCol w="940373"/>
                <a:gridCol w="981257"/>
              </a:tblGrid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3987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садоводческих, огороднических некоммерческих товариществ, реализовавших мероприятия по инженерному обеспечению территорий садоводческих, огороднических некоммерческих товариществ и получивших поддержку за счёт средств местного бюджета</a:t>
                      </a:r>
                      <a:endParaRPr kumimoji="0" lang="ru-RU" altLang="ru-RU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39782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мероприятий подготовленных, проведённых в целях содействия развитию сельского хозяйства на территории города (организация заседаний советов союзов садоводов, проведение совещаний, круглых столов с сельскохозяйственными товаропроизводителями и др.) </a:t>
                      </a:r>
                    </a:p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F415D77-A761-4492-8DC1-75892DA35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6686"/>
          <a:stretch/>
        </p:blipFill>
        <p:spPr>
          <a:xfrm>
            <a:off x="7208142" y="200478"/>
            <a:ext cx="3101485" cy="1838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сельского хозяйства на территории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 города Комсомольска-на-Амуре»</a:t>
            </a:r>
          </a:p>
        </p:txBody>
      </p:sp>
    </p:spTree>
    <p:extLst>
      <p:ext uri="{BB962C8B-B14F-4D97-AF65-F5344CB8AC3E}">
        <p14:creationId xmlns:p14="http://schemas.microsoft.com/office/powerpoint/2010/main" val="28903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C648572-DD63-4975-A08E-ACAB7F61C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" b="3645"/>
          <a:stretch>
            <a:fillRect/>
          </a:stretch>
        </p:blipFill>
        <p:spPr>
          <a:xfrm>
            <a:off x="322735" y="2655329"/>
            <a:ext cx="620133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187363" y="123381"/>
            <a:ext cx="9706421" cy="1523503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«Обеспечение качественным жильём»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содействие обеспечению доступным и комфортным жильём различных категорий граждан, проживающих на территории города Комсомольска-на-Амуре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457732"/>
              </p:ext>
            </p:extLst>
          </p:nvPr>
        </p:nvGraphicFramePr>
        <p:xfrm>
          <a:off x="322735" y="2645138"/>
          <a:ext cx="9873740" cy="425866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96990"/>
                <a:gridCol w="5586876"/>
                <a:gridCol w="1061582"/>
                <a:gridCol w="1116124"/>
                <a:gridCol w="1512168"/>
              </a:tblGrid>
              <a:tr h="99031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800" b="1" u="none" strike="noStrike" kern="1200" cap="none" spc="0" normalizeH="0" baseline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9031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градостроительной документации и формирование земельных участков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33252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развитию жилищного строительства, в том числе малоэтажного жилищного строительства в городе Комсомольске-на-Амуре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2,2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4552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жильём молодых семей города Комсомольска-на-Амуре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75,1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2734" y="1827237"/>
            <a:ext cx="9567276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76,3 млн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рублей (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94,5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плана) или 0,5 %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6066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448617"/>
              </p:ext>
            </p:extLst>
          </p:nvPr>
        </p:nvGraphicFramePr>
        <p:xfrm>
          <a:off x="285623" y="2357852"/>
          <a:ext cx="9771704" cy="418943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7791"/>
                <a:gridCol w="6384729"/>
                <a:gridCol w="864096"/>
                <a:gridCol w="1085603"/>
                <a:gridCol w="899485"/>
              </a:tblGrid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66020"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площадь жилых помещений, приходящаяся в среднем на одного жителя</a:t>
                      </a:r>
                      <a:endParaRPr kumimoji="0" lang="ru-RU" altLang="ru-RU" sz="1400" b="1" i="0" u="none" strike="noStrike" kern="1200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 м.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25,4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25,4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1030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Годовой объем ввода жилья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kumimoji="0" lang="ru-RU" alt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молодых семей, которым предоставлена социальная выплата за счёт средств местного бюджета на улучшение жилищных условий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семей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81923"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разработанных проектов территориального планирования и (или) документов градостроительного зонирования и (или) проектов документации по планировке территории 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штук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земельных участков, предоставленных в собственность гражданам, имеющих трёх и более детей 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участки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66020"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малоэтажного и индивидуального жилья в общем объёме ввода жилья 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86,6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59C1149-F788-491F-8BFC-F8B2F3CB8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55" y="99045"/>
            <a:ext cx="2905464" cy="2066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«Обеспечение качественным жильём»</a:t>
            </a:r>
          </a:p>
        </p:txBody>
      </p:sp>
    </p:spTree>
    <p:extLst>
      <p:ext uri="{BB962C8B-B14F-4D97-AF65-F5344CB8AC3E}">
        <p14:creationId xmlns:p14="http://schemas.microsoft.com/office/powerpoint/2010/main" val="35643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t="5561" r="15685" b="33011"/>
          <a:stretch/>
        </p:blipFill>
        <p:spPr>
          <a:xfrm>
            <a:off x="262182" y="3166740"/>
            <a:ext cx="6117869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151359" y="174166"/>
            <a:ext cx="9721080" cy="1653071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технологий цифрового муниципалитета и инфраструктуры в городе Комсомольске-на-Амуре»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повышение эффективности муниципальных структур за счёт перехода на цифровые технологии и развития инфраструктуры связи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338820"/>
              </p:ext>
            </p:extLst>
          </p:nvPr>
        </p:nvGraphicFramePr>
        <p:xfrm>
          <a:off x="379855" y="3237098"/>
          <a:ext cx="9720275" cy="367405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3870"/>
                <a:gridCol w="5385986"/>
                <a:gridCol w="1152128"/>
                <a:gridCol w="1116124"/>
                <a:gridCol w="1512167"/>
              </a:tblGrid>
              <a:tr h="144881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222524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Развитие информационных платформ, систем и публичных сервисов, перевод рабочих процессов и информации в цифровой вид. Внедрение автоматизированных рабочих процессов</a:t>
                      </a:r>
                    </a:p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6,4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68188" y="2023862"/>
            <a:ext cx="9649049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6,4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(96,8%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0,04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0570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62282D5B-BE9A-41C0-AF78-30B6B93784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2798977"/>
              </p:ext>
            </p:extLst>
          </p:nvPr>
        </p:nvGraphicFramePr>
        <p:xfrm>
          <a:off x="113673" y="855759"/>
          <a:ext cx="10270164" cy="6275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99631" y="135049"/>
            <a:ext cx="5004556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07662">
              <a:lnSpc>
                <a:spcPts val="4938"/>
              </a:lnSpc>
            </a:pPr>
            <a:r>
              <a:rPr lang="ru-RU" sz="4000" b="1" i="1" kern="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6590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67042"/>
              </p:ext>
            </p:extLst>
          </p:nvPr>
        </p:nvGraphicFramePr>
        <p:xfrm>
          <a:off x="367385" y="1971253"/>
          <a:ext cx="9568081" cy="471652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94902"/>
                <a:gridCol w="5661780"/>
                <a:gridCol w="1116124"/>
                <a:gridCol w="1140507"/>
                <a:gridCol w="1154768"/>
              </a:tblGrid>
              <a:tr h="179030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7540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удовлетворённости граждан качеством предоставления муниципальных услуг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менее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6796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электронного документооборота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38285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Заполнение структуры СОТА документами и иной информацией с территориальной привязкой в цифровом виде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технологий цифрового муниципалитета и инфраструктуры в городе Комсомольске-на-Амуре»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13" y="207057"/>
            <a:ext cx="3095625" cy="169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03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1" y="2691333"/>
            <a:ext cx="5616624" cy="3921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285623" y="123384"/>
            <a:ext cx="9514808" cy="1595841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«Обеспечение общественной безопасности и противодействие преступности на территории города Комсомольска-на-Амуре»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обеспечение безопасности населения города Комсомольск-на-Амуре от угроз криминогенного характера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548524"/>
              </p:ext>
            </p:extLst>
          </p:nvPr>
        </p:nvGraphicFramePr>
        <p:xfrm>
          <a:off x="429518" y="2727337"/>
          <a:ext cx="9526390" cy="191551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710300"/>
                <a:gridCol w="4952201"/>
                <a:gridCol w="1296144"/>
                <a:gridCol w="1152128"/>
                <a:gridCol w="1415617"/>
              </a:tblGrid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7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7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0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здорового образа жизни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660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Профилактика правонарушений, терроризма и экстремизма, совершенствование антитеррористической защищённости объектов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1024" y="1827237"/>
            <a:ext cx="9526390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8,2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(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99,6%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0,05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781455"/>
              </p:ext>
            </p:extLst>
          </p:nvPr>
        </p:nvGraphicFramePr>
        <p:xfrm>
          <a:off x="415404" y="4833471"/>
          <a:ext cx="9478418" cy="177928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705997"/>
                <a:gridCol w="5037543"/>
                <a:gridCol w="1289617"/>
                <a:gridCol w="1146326"/>
                <a:gridCol w="1298935"/>
              </a:tblGrid>
              <a:tr h="9102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6906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преступлений, зарегистрированных на территории города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5 580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3 886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6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3" y="2619325"/>
            <a:ext cx="6000997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285623" y="224950"/>
            <a:ext cx="9586816" cy="1523503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муниципальной службы в городе Комсомольске-на-Амуре»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повышение эффективности и результативности муниципальной службы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302018"/>
              </p:ext>
            </p:extLst>
          </p:nvPr>
        </p:nvGraphicFramePr>
        <p:xfrm>
          <a:off x="352211" y="2619325"/>
          <a:ext cx="9448220" cy="197710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95059"/>
                <a:gridCol w="5080753"/>
                <a:gridCol w="1080120"/>
                <a:gridCol w="1116124"/>
                <a:gridCol w="1476164"/>
              </a:tblGrid>
              <a:tr h="729162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600" b="1" u="none" strike="noStrike" kern="1200" cap="none" spc="0" normalizeH="0" baseline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Стимулирование органов местного самоуправления к повышению эффективности деятельности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22,9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95,2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39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Профессиональное развитие муниципальных служащих органов местного самоуправления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5623" y="1842221"/>
            <a:ext cx="9526390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23,5млн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(95,3%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плана) или 0,2 %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593917"/>
              </p:ext>
            </p:extLst>
          </p:nvPr>
        </p:nvGraphicFramePr>
        <p:xfrm>
          <a:off x="367383" y="5175610"/>
          <a:ext cx="9469052" cy="188586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21252"/>
                <a:gridCol w="5139388"/>
                <a:gridCol w="1080120"/>
                <a:gridCol w="1152128"/>
                <a:gridCol w="1476164"/>
              </a:tblGrid>
              <a:tr h="68919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6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966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муниципальных служащих, получивших дополнительное профессиональной образование, прошедших обучение, от общего количества муниципальных служащих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15,2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09258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4BAD5E4-040C-451B-89C4-F593DBFE7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162" y="3123382"/>
            <a:ext cx="5426818" cy="378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275741" y="174165"/>
            <a:ext cx="9596697" cy="1761084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«Содействие развитию и поддержка общественных объединений, некоммерческих организаций и инициатив гражданского общества  в городе Комсомольске-на-Амуре»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- содействие развитию институтов гражданского общества г. Комсомольска-на-Амуре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213406"/>
              </p:ext>
            </p:extLst>
          </p:nvPr>
        </p:nvGraphicFramePr>
        <p:xfrm>
          <a:off x="305162" y="3123381"/>
          <a:ext cx="9575946" cy="367240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72919"/>
                <a:gridCol w="4850138"/>
                <a:gridCol w="1333355"/>
                <a:gridCol w="1189209"/>
                <a:gridCol w="1630325"/>
              </a:tblGrid>
              <a:tr h="105361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8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47752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Предоставление муниципальной поддержки общественным объединениям, некоммерческим организациям, поддержка инициатив гражданского общества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4126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 условий для участия населения в решении вопросов местного значения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5162" y="2223281"/>
            <a:ext cx="9567276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lvl="0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22,6 млн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рублей (100,0 % 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0,1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4653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176796"/>
              </p:ext>
            </p:extLst>
          </p:nvPr>
        </p:nvGraphicFramePr>
        <p:xfrm>
          <a:off x="278889" y="1799234"/>
          <a:ext cx="9737565" cy="529464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6546"/>
                <a:gridCol w="6574310"/>
                <a:gridCol w="725942"/>
                <a:gridCol w="943725"/>
                <a:gridCol w="937042"/>
              </a:tblGrid>
              <a:tr h="50382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2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200" b="1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</a:tr>
              <a:tr h="33292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вновь зарегистрированных некоммерческих организаций 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46376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граждан, вовлечённых в деятельность территориальных общественных самоуправлений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48 000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50 784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338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информационных материалов, опубликованных в средствах массовой информации, посвящённых социально значимой деятельности некоммерческих организаций и вопросам развития инициатив гражданского общества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135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338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проведённых заседаний Координационного совета по развитию и поддержке инициатив гражданского общества при администрации города Комсомольска-на-Амуре и Общественного совета города Комсомольска-на-Амуре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338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социально ориентированных некоммерческих организаций, ставших получателями финансовой поддержки и включённых в муниципальный реестр  социально ориентированных некоммерческих организаций – получателей поддержки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4879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социально ориентированных некоммерческих организаций, получивших имущественную поддержку путём передачи в пользование муниципального имущества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3381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активистов территориальных общественных самоуправлений и граждан, активно участвующих в осуществлении местного самоуправления на территории города, получивших денежное поощрение от администрации города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чел..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</a:tbl>
          </a:graphicData>
        </a:graphic>
      </p:graphicFrame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71439" y="207057"/>
            <a:ext cx="6804756" cy="14761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«Содействие развитию и поддержка общественных объединений, некоммерческих организаций и инициатив гражданского общества  в городе Комсомольске-на-Амуре»</a:t>
            </a:r>
          </a:p>
        </p:txBody>
      </p:sp>
      <p:pic>
        <p:nvPicPr>
          <p:cNvPr id="1026" name="Picture 2" descr="C:\Мои документы\Рабочий стол\img-20180806-wa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01" y="192957"/>
            <a:ext cx="2648742" cy="1490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2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0" y="2410530"/>
            <a:ext cx="6596397" cy="4457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326510" y="326515"/>
            <a:ext cx="9365909" cy="1218802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«Управление муниципальными финансами»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повышение качества управления муниципальными финансами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997499"/>
              </p:ext>
            </p:extLst>
          </p:nvPr>
        </p:nvGraphicFramePr>
        <p:xfrm>
          <a:off x="244737" y="2410530"/>
          <a:ext cx="9879729" cy="156022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26702"/>
                <a:gridCol w="5745007"/>
                <a:gridCol w="1145476"/>
                <a:gridCol w="1002291"/>
                <a:gridCol w="1360253"/>
              </a:tblGrid>
              <a:tr h="60247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5527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Эффективное управление муниципальным долгом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024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открытости и прозрачности бюджетного процесса в городе Комсомольске-на-Амуре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469014"/>
              </p:ext>
            </p:extLst>
          </p:nvPr>
        </p:nvGraphicFramePr>
        <p:xfrm>
          <a:off x="207432" y="4347517"/>
          <a:ext cx="9894362" cy="253295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91999"/>
                <a:gridCol w="5868652"/>
                <a:gridCol w="1116124"/>
                <a:gridCol w="1044116"/>
                <a:gridCol w="1273471"/>
              </a:tblGrid>
              <a:tr h="7457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4416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Удельный вес расходов, формируемых в рамках программ, в общем объёме расходов бюджета города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не менее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3510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Отношение муниципального долга к доходам местного бюджета без </a:t>
                      </a:r>
                      <a:r>
                        <a:rPr kumimoji="0" lang="ru-RU" alt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учета</a:t>
                      </a: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объема</a:t>
                      </a: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безвозмездных поступлений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не более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37,5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3510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Соблюдение ограничений по уровню дефицита местного бюджета</a:t>
                      </a: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да=1, нет=0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4738" y="1742548"/>
            <a:ext cx="9935248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0,8 млн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(99,5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плана) или 0,1 %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5074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990AF0A-1807-4966-A8B0-BF8DFD1D3E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4" b="16928"/>
          <a:stretch/>
        </p:blipFill>
        <p:spPr>
          <a:xfrm>
            <a:off x="326106" y="2691333"/>
            <a:ext cx="6449989" cy="435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326509" y="326514"/>
            <a:ext cx="9629065" cy="1320703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культуры в городе Комсомольске-на-Амуре»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удовлетворение потребностей населения города Комсомольск-на-Амуре и его гостей услугами </a:t>
            </a:r>
            <a:r>
              <a:rPr lang="ru-RU" sz="1600" i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в </a:t>
            </a:r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сфере культуры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86247"/>
              </p:ext>
            </p:extLst>
          </p:nvPr>
        </p:nvGraphicFramePr>
        <p:xfrm>
          <a:off x="326106" y="2883618"/>
          <a:ext cx="9833962" cy="397191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44930"/>
                <a:gridCol w="5796644"/>
                <a:gridCol w="1116124"/>
                <a:gridCol w="1080120"/>
                <a:gridCol w="1296144"/>
              </a:tblGrid>
              <a:tr h="58524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</a:t>
                      </a:r>
                      <a:r>
                        <a:rPr kumimoji="0" lang="ru-RU" alt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8524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системы дополнительного образования детей в сфере культуры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190,7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190,4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99,8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485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библиотечного дела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171,9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170,7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99,3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485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музейного дела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116,4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116,1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99,7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485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культурно-досугового обслуживания населения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65,5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65,5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485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театрального искусства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124,8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124,5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99,7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8524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Сохранение, развитие и популяризация животных, содержащихся в неволе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65,8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65,7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99,8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219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Осуществление полномочий по решению вопросов местного значения в области культуры, сохранение объектов культурного наследия местного (муниципального) значения</a:t>
                      </a:r>
                      <a:endParaRPr kumimoji="0" lang="ru-RU" alt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1,6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1,6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5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6106" y="1827237"/>
            <a:ext cx="9935248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734,5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(99,7 %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4,7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год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27787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516735"/>
              </p:ext>
            </p:extLst>
          </p:nvPr>
        </p:nvGraphicFramePr>
        <p:xfrm>
          <a:off x="186989" y="2007257"/>
          <a:ext cx="9935247" cy="468770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40434"/>
                <a:gridCol w="5904656"/>
                <a:gridCol w="1404156"/>
                <a:gridCol w="1022970"/>
                <a:gridCol w="1063031"/>
              </a:tblGrid>
              <a:tr h="60247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1632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Индекс удовлетворённости населения качеством и доступностью услуг в сфере культуры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не менее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299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детей, обучающихся в детских школах искусств, в общей численности учащихся детей в возрасте от 7 до 18 лет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не менее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379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посещений учреждений культуры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посещений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656,8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024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Охват населения библиотечным обслуживанием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не менее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7185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Посещаемость музейных учреждений на 1 тыс. человек населения в год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посещения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863,3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8098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Среднее число зрителей на мероприятиях театра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%, не менее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84,4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6397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Средняя численность посетителей мероприятий Зооцентра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65,1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культуры в городе Комсомольске-на-Амуре</a:t>
            </a:r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»</a:t>
            </a:r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83A1E5-9AB7-4250-94B3-56B51AA3E5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22695"/>
          <a:stretch/>
        </p:blipFill>
        <p:spPr>
          <a:xfrm>
            <a:off x="7460171" y="44974"/>
            <a:ext cx="2581696" cy="1614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89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3C0117-3935-4F4F-BD1A-4930D948D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5" y="3123381"/>
            <a:ext cx="6379683" cy="385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252395" y="326515"/>
            <a:ext cx="9764059" cy="1716746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молодёжной </a:t>
            </a:r>
            <a:r>
              <a:rPr lang="ru-RU" sz="1600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политики в </a:t>
            </a:r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городе Комсомольске-на-Амуре»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создание условий для успешной социализации и эффективной самореализации подростков и молодёжи, развитие и использование их потенциала в интересах </a:t>
            </a:r>
            <a:r>
              <a:rPr lang="ru-RU" sz="1600" i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развития города </a:t>
            </a:r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Комсомольска-на-Амуре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671749"/>
              </p:ext>
            </p:extLst>
          </p:nvPr>
        </p:nvGraphicFramePr>
        <p:xfrm>
          <a:off x="252396" y="3087377"/>
          <a:ext cx="9897991" cy="378042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51657"/>
                <a:gridCol w="5546650"/>
                <a:gridCol w="1116533"/>
                <a:gridCol w="1080516"/>
                <a:gridCol w="1502635"/>
              </a:tblGrid>
              <a:tr h="98565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39738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Вовлечение молодёжи в социальную практику, городские мероприятия, проекты и программы поддержки молодёжи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146,3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145,5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99,4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39738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и проведение комплекса мероприятий по патриотическому воспитанию молодёжи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1567" y="2187277"/>
            <a:ext cx="9160832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146,9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(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99,5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0,9 %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954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377063"/>
              </p:ext>
            </p:extLst>
          </p:nvPr>
        </p:nvGraphicFramePr>
        <p:xfrm>
          <a:off x="207432" y="1773788"/>
          <a:ext cx="9894362" cy="455242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19991"/>
                <a:gridCol w="6048672"/>
                <a:gridCol w="1116124"/>
                <a:gridCol w="1044116"/>
                <a:gridCol w="1165459"/>
              </a:tblGrid>
              <a:tr h="60247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</a:tr>
              <a:tr h="49326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детей и молодёжи, входящих в состав детских и молодёжных организаций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45 000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45 086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42791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общественных объединений волонтёрской направленности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024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молодёжи, вовлечённой в деятельность объединений волонтёрской деятельности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11 400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12 070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35527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реализуемых общественно-полезных проектов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35527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действующих общественных организаций по работе с молодёжью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024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клубов и объединений военно-патриотической и гражданско-патриотической направленности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024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детей и молодёжи, входящих в состав патриотических объединений, клубов и молодёжных центров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25 170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25 200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056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молодёжной </a:t>
            </a:r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политики 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в городе Комсомольске-на-Амуре»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FC5F5F-B0C1-4978-A0D5-76D161813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79" y="88635"/>
            <a:ext cx="2556284" cy="169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54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ECE147-990B-4975-94C9-C0A00295C3F4}"/>
              </a:ext>
            </a:extLst>
          </p:cNvPr>
          <p:cNvSpPr txBox="1"/>
          <p:nvPr/>
        </p:nvSpPr>
        <p:spPr>
          <a:xfrm>
            <a:off x="295375" y="99045"/>
            <a:ext cx="9939772" cy="626945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>
              <a:lnSpc>
                <a:spcPts val="3950"/>
              </a:lnSpc>
            </a:pPr>
            <a:r>
              <a:rPr lang="ru-RU" sz="4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Этапы бюджетного процесса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11647984"/>
              </p:ext>
            </p:extLst>
          </p:nvPr>
        </p:nvGraphicFramePr>
        <p:xfrm>
          <a:off x="186736" y="804677"/>
          <a:ext cx="9541688" cy="6171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5" descr="&amp;Kcy;&amp;acy;&amp;rcy;&amp;tcy;&amp;icy;&amp;ncy;&amp;kcy;&amp;icy; &amp;pcy;&amp;ocy; &amp;zcy;&amp;acy;&amp;pcy;&amp;rcy;&amp;ocy;&amp;scy;&amp;ucy; &amp;ecy;&amp;tcy;&amp;acy;&amp;pcy;&amp;ycy; &amp;bcy;&amp;yucy;&amp;dcy;&amp;zhcy;&amp;iecy;&amp;tcy;&amp;ncy;&amp;ocy;&amp;gcy;&amp;ocy; &amp;pcy;&amp;rcy;&amp;ocy;&amp;tscy;&amp;iecy;&amp;scy;&amp;scy;&amp;acy; &amp;kcy;&amp;acy;&amp;rcy;&amp;tcy;&amp;icy;&amp;ncy;&amp;kcy;&amp;icy;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5680" y="1467197"/>
            <a:ext cx="5077866" cy="407410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55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E89603-656F-4B92-B04D-F1367D66B7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8657"/>
          <a:stretch/>
        </p:blipFill>
        <p:spPr>
          <a:xfrm>
            <a:off x="223367" y="3519425"/>
            <a:ext cx="583264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223367" y="275732"/>
            <a:ext cx="9829092" cy="1726636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«Формирование современной городской среды на территории города Комсомольска-на-Амура»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создание условий для повышения комфортности городской среды города Комсомольска-на-Амуре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052785"/>
              </p:ext>
            </p:extLst>
          </p:nvPr>
        </p:nvGraphicFramePr>
        <p:xfrm>
          <a:off x="115355" y="3519425"/>
          <a:ext cx="9732208" cy="306199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7991"/>
                <a:gridCol w="5382669"/>
                <a:gridCol w="1224136"/>
                <a:gridCol w="1080120"/>
                <a:gridCol w="1487292"/>
              </a:tblGrid>
              <a:tr h="47732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7671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 дворовых территорий многоквартирных домов города Комсомольска-на-Амуре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78,1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78,1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47425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в рамках регионального проекта «Формирование комфортной городской среды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61,7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61,7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3367" y="2115269"/>
            <a:ext cx="9217024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139,8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(100,0%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0,9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0038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550675"/>
              </p:ext>
            </p:extLst>
          </p:nvPr>
        </p:nvGraphicFramePr>
        <p:xfrm>
          <a:off x="223367" y="2475309"/>
          <a:ext cx="9827789" cy="442954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78105"/>
                <a:gridCol w="6046631"/>
                <a:gridCol w="1080120"/>
                <a:gridCol w="1067055"/>
                <a:gridCol w="1055878"/>
              </a:tblGrid>
              <a:tr h="111612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475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 в городе Комсомольске-на-Амуре 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4752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благоустроенных дворовых территорий в городе Комсомольске-на-Амуре 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304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304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0918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реализованных проектов благоустройства дворовых территорий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0918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реализованных проектов благоустройства общественных территорий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51216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Формирование современной городской среды на территории </a:t>
            </a:r>
            <a:endParaRPr lang="ru-RU" b="1" i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города 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Комсомольска-на-Амура»</a:t>
            </a: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0CA6115-68D8-4348-AFE7-3E22C55FD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-1125" r="30993" b="1151"/>
          <a:stretch/>
        </p:blipFill>
        <p:spPr>
          <a:xfrm>
            <a:off x="7316155" y="0"/>
            <a:ext cx="2844316" cy="243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0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E2B6CE8-E557-4916-A38F-23BD0D32D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25662" r="3820"/>
          <a:stretch/>
        </p:blipFill>
        <p:spPr>
          <a:xfrm>
            <a:off x="223367" y="2979365"/>
            <a:ext cx="6084676" cy="4140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223367" y="368800"/>
            <a:ext cx="9613068" cy="1422434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«Управление и распоряжение муниципальным имуществом»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эффективное управление и распоряжение муниципальным имуществом города Комсомольска-на-Амуре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768837"/>
              </p:ext>
            </p:extLst>
          </p:nvPr>
        </p:nvGraphicFramePr>
        <p:xfrm>
          <a:off x="223367" y="2979365"/>
          <a:ext cx="9894362" cy="414046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40060"/>
                <a:gridCol w="5508612"/>
                <a:gridCol w="1188132"/>
                <a:gridCol w="1188132"/>
                <a:gridCol w="1469426"/>
              </a:tblGrid>
              <a:tr h="155830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51236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Распоряжение муниципальным имуществом, не участвующим в обеспечении исполнения полномочий органов местного самоуправления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80,9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6978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Управление земельными ресурсами на территории города Комсомольска-на-Амуре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2,2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81,8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3367" y="2043261"/>
            <a:ext cx="9289032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26,6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(80,6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0,1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4487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191847"/>
              </p:ext>
            </p:extLst>
          </p:nvPr>
        </p:nvGraphicFramePr>
        <p:xfrm>
          <a:off x="115355" y="1689138"/>
          <a:ext cx="9986439" cy="547093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96194"/>
                <a:gridCol w="6250317"/>
                <a:gridCol w="1044008"/>
                <a:gridCol w="1027412"/>
                <a:gridCol w="1068508"/>
              </a:tblGrid>
              <a:tr h="563852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1473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Мобилизация доходов в местный бюджет за счёт поступления неналоговых платежей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822 610,8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812 565,3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2008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неиспользуемых земельных участков, находящихся в муниципальной и государственной собственности до разграничения, вовлечённых в хозяйственный оборот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18 900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12 924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6385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за счёт прибыли муниципальных унитарных предприятий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12 390,0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12 767,0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2544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продажи муниципального имущества (без учёта доходов от продажи акций и иных форм участия в капитале, находящихся в муниципальной собственности)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163 239,4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82 269,6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8677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сдачи в аренду движимого и недвижимого имущества муниципальной собственности, за исключением земельных участков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112 280,3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125 008,4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2008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использования муниципального жилого имущества (наем муниципального жилого фонда)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51 324,0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53 825,8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6385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сдачи в аренду земельных участков</a:t>
                      </a:r>
                      <a:endParaRPr kumimoji="0" lang="ru-RU" alt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429 013,7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468 802,6</a:t>
                      </a:r>
                      <a:endParaRPr kumimoji="0" lang="ru-RU" alt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614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«Управление и </a:t>
            </a:r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распоряжение муниципальным 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имуществом»</a:t>
            </a: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59" y="64554"/>
            <a:ext cx="2886075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56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2D22C71-80CA-4B86-BDB0-A1571DDF4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7" y="3051373"/>
            <a:ext cx="6120680" cy="399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321760" y="275732"/>
            <a:ext cx="9633814" cy="1767529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«Развитие международных связей и туризма в городе Комсомольске-на-Амуре»</a:t>
            </a:r>
          </a:p>
          <a:p>
            <a:pPr lvl="0" algn="ctr" hangingPunct="0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развитие международных связей города Комсомольска-на-Амуре, создание условий для развития туризма в городе Комсомольске-на-Амуре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664923"/>
              </p:ext>
            </p:extLst>
          </p:nvPr>
        </p:nvGraphicFramePr>
        <p:xfrm>
          <a:off x="217278" y="3131022"/>
          <a:ext cx="9862481" cy="391679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05986"/>
                <a:gridCol w="5494631"/>
                <a:gridCol w="1116124"/>
                <a:gridCol w="1188132"/>
                <a:gridCol w="1457608"/>
              </a:tblGrid>
              <a:tr h="165986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24882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внешнеэкономического и международного сотрудничества, продвижение и информационное сопровождение международной деятельности, реализация организационных мероприятий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7726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туризма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0,5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83,3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1759" y="2223281"/>
            <a:ext cx="9226643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0,1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(91,5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0,01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13461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881587"/>
              </p:ext>
            </p:extLst>
          </p:nvPr>
        </p:nvGraphicFramePr>
        <p:xfrm>
          <a:off x="295375" y="2403301"/>
          <a:ext cx="9719778" cy="442849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65628"/>
                <a:gridCol w="5620928"/>
                <a:gridCol w="1201960"/>
                <a:gridCol w="1179287"/>
                <a:gridCol w="1151975"/>
              </a:tblGrid>
              <a:tr h="85999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15718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международных и внешнеэкономических мероприятий с участием города Комсомольска-на-Амуре, в том числе с городами-побратимами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0610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лиц, размещённых в коллективных средствах размещения города Комсомольска-на-Амуре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23,2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23,3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90073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экскурсантов, обслуженных предприятиями туристской отрасли города Комсомольска-на-Амуре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231,7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235,3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0447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Экспорт туристических и экскурсионных услуг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чел.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336704" cy="129614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«Развитие международных связей и туризма в городе Комсомольске-на-Амуре»</a:t>
            </a:r>
            <a:endParaRPr lang="ru-RU" i="1" dirty="0">
              <a:solidFill>
                <a:srgbClr val="002060"/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9A9AA93-8994-4301-A91F-A0A786C0C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6" b="19625"/>
          <a:stretch/>
        </p:blipFill>
        <p:spPr>
          <a:xfrm>
            <a:off x="7208143" y="99045"/>
            <a:ext cx="3060340" cy="219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54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8" y="2691333"/>
            <a:ext cx="6531358" cy="4356484"/>
          </a:xfrm>
          <a:prstGeom prst="rect">
            <a:avLst/>
          </a:prstGeom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244737" y="224948"/>
            <a:ext cx="9375673" cy="1530281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«Повышение качества жилищно-коммунального обслуживания населения города Комсомольска-на-Амуре»</a:t>
            </a:r>
          </a:p>
          <a:p>
            <a:pPr lvl="0" algn="ctr" hangingPunct="0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повышение качества жилищно-коммунального обслуживания населения города Комсомольска-на-Амуре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051159"/>
              </p:ext>
            </p:extLst>
          </p:nvPr>
        </p:nvGraphicFramePr>
        <p:xfrm>
          <a:off x="191774" y="2595731"/>
          <a:ext cx="9925678" cy="444735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63720"/>
                <a:gridCol w="6042845"/>
                <a:gridCol w="971172"/>
                <a:gridCol w="1043110"/>
                <a:gridCol w="1304831"/>
              </a:tblGrid>
              <a:tr h="46664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исполнения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6664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Обращение с твёрдыми коммунальными и промышленными отходами в городе Комсомольске-на-Амуре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21,0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56,</a:t>
                      </a:r>
                      <a:r>
                        <a:rPr kumimoji="0" lang="ru-RU" alt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2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56,3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6664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сохранности муниципального жилищного фонда города Комсомольск-на-Амуре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65,7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58,2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88,7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28654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Техническая инвентаризация объектов жилищного фонда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0,2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66,6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28654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ритуальных услуг и содержание мест захоронения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24,2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15,3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63,5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2975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Субсидии юридическим лицам, производителям товаров, работ, услуг на возмещение недополученных доходов и (или) финансового обеспечения (возмещения) затрат в связи с производством товаров, выполнением работ, оказанием услуг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4721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Обследование, ремонт, реконструкция или перепланировка, снос муниципального жилищного фонда, в рамках рассмотрения и принятия решений городской межведомственной комиссии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1,7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1,4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85,7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6664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сохранности жилищного фонда города Комсомольска-на-Амуре, относящегося к объектам культурного наследия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77,7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40,1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51,6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6664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в рамках регионального проекта «Модернизация коммунальной инфраструктуры»</a:t>
                      </a:r>
                      <a:endParaRPr kumimoji="0" lang="ru-RU" alt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1 372,5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1 372,5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alt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4737" y="1927750"/>
            <a:ext cx="8315644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1,5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(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96,0 %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плана) или 0,8 %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6012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254283"/>
              </p:ext>
            </p:extLst>
          </p:nvPr>
        </p:nvGraphicFramePr>
        <p:xfrm>
          <a:off x="166546" y="1971253"/>
          <a:ext cx="9976134" cy="444231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9575"/>
                <a:gridCol w="6448454"/>
                <a:gridCol w="906921"/>
                <a:gridCol w="989368"/>
                <a:gridCol w="1071816"/>
              </a:tblGrid>
              <a:tr h="62397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6959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Удовлетворённость населения жилищно-коммунальными услугами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79,9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5948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использованных, обезвреженных отходов в общем объёме образовавшихся отходов в процессе производства и потребления 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337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объектов жилищного фонда, на которые изготовлена техническая документация 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</a:t>
                      </a: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337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разработанных кварталов под будущие захоронения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8519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домов и квартир, в которых проведено обследование, ремонт, реконструкция или перепланировка, снос которых выполнен 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5948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 ремонта фасадов жилых домов, расположенных в историческом центре города и имеющих статус культурного наследия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6588732" cy="14761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Повышение качества жилищно-коммунального обслуживания населения города Комсомольска-на-Амуре»</a:t>
            </a: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83" y="73601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8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95B9BA-D875-4697-96C9-CE866A537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37" y="3411413"/>
            <a:ext cx="6495354" cy="370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244737" y="10816"/>
            <a:ext cx="9411677" cy="2320477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«Защита населения и территории города Комсомольска-на-Амуре от чрезвычайных ситуаций, обеспечение пожарной безопасности и безопасности людей на водных объектах»</a:t>
            </a:r>
          </a:p>
          <a:p>
            <a:pPr lvl="0" algn="ctr" hangingPunct="0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минимизация социального, экономического и экологического ущерба, наносимого населению, экономике и природной среде от чрезвычайных ситуаций, пожаров и происшествий на водных объектах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294338"/>
              </p:ext>
            </p:extLst>
          </p:nvPr>
        </p:nvGraphicFramePr>
        <p:xfrm>
          <a:off x="244738" y="3195172"/>
          <a:ext cx="10009751" cy="381756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61554"/>
                <a:gridCol w="5864394"/>
                <a:gridCol w="1115314"/>
                <a:gridCol w="1043358"/>
                <a:gridCol w="1425131"/>
              </a:tblGrid>
              <a:tr h="7923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5608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Построение (развитие), внедрение и эксплуатация аппаратно-программного комплекса «Безопасный город»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4,7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и осуществление мероприятий по обеспечение первичных мер пожарной безопасности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8,8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7,8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88,6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51283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безопасности людей на водных объектах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6850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Предупреждение и ликвидация чрезвычайных ситуаций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1,4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1,4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9118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Приведение в готовность защитных сооружений (укрытий) для защиты населения от чрезвычайных ситуаций</a:t>
                      </a:r>
                      <a:endParaRPr kumimoji="0" lang="ru-RU" alt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1,5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1,4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99,3</a:t>
                      </a:r>
                      <a:endParaRPr kumimoji="0" lang="ru-RU" alt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6051" y="2547317"/>
            <a:ext cx="9649047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16,2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(94,0%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плана) или 0,1 %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60250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19757"/>
              </p:ext>
            </p:extLst>
          </p:nvPr>
        </p:nvGraphicFramePr>
        <p:xfrm>
          <a:off x="223366" y="2007257"/>
          <a:ext cx="9837542" cy="514172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77529"/>
                <a:gridCol w="6652663"/>
                <a:gridCol w="794102"/>
                <a:gridCol w="830198"/>
                <a:gridCol w="983050"/>
              </a:tblGrid>
              <a:tr h="42569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9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9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25136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Раскрываемость преступлений, совершенных в общественных местах</a:t>
                      </a:r>
                      <a:endParaRPr kumimoji="0" lang="ru-RU" alt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68,1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69,2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3105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приобретённых и установленных, в общественных местах, средств теле-, видео- и радиоконтроля, аудио- и видеозаписи</a:t>
                      </a:r>
                      <a:endParaRPr kumimoji="0" lang="ru-RU" alt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246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254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3143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Соотношение числа зданий муниципальной собственности, находящихся в оперативном управлении МКУ «УХОДОМС», оборудованных автоматическими системами обеспечения пожарной безопасности, обеспечивающими автоматическое обнаружение пожара, подачу управляющих сигналов на технические средства оповещения людей о пожаре и управления эвакуацией людей и соответствующими «Техническому регламенту о требованиях пожарной безопасности», в редакции Федерального закона от 22.07.2008 г. № 123-ФЗ, к общему числу зданий муниципальной собственности, находящихся в оперативном управлении МКУ «УХОДОМС» </a:t>
                      </a:r>
                      <a:endParaRPr kumimoji="0" lang="ru-RU" alt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66433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жилых помещений муниципальной собственности, оборудованных автономными пожарными извещателями, в которых проживают социально незащищённые граждане, к общему числу жилых помещений муниципальной собственности, в которых проживают социально незащищённые граждане</a:t>
                      </a:r>
                      <a:endParaRPr kumimoji="0" lang="ru-RU" alt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1182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комнат квартир или жилых домов, в которых проживают многодетные семьи, семьи, находящиеся в трудной жизненной ситуации или социально опасном положении, оборудованных автономными пожарными извещателями, к общему числу комнат квартир или жилых домов, в которых проживают многодетные семьи, семьи, находящиеся в трудной жизненной ситуации или социально опасном положении, по спискам, сформированным органами социальной защиты населения</a:t>
                      </a:r>
                      <a:endParaRPr kumimoji="0" lang="ru-RU" alt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7492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Протяженность</a:t>
                      </a: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периметра границ с лесными массивами, на котором произведены работы по очистке горючих материалов и/или организованы противопожарные минерализованные полосы, и/или иные противопожарные барьеры</a:t>
                      </a:r>
                      <a:endParaRPr kumimoji="0" lang="ru-RU" alt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км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18,6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30,1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37492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созданных и/или оборудованных спасательных постов, в местах массового отдыха людей на водных объектах</a:t>
                      </a:r>
                      <a:endParaRPr kumimoji="0" lang="ru-RU" alt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0868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резервов материальных ресурсов для предупреждения и ликвидации чрезвычайных ситуаций</a:t>
                      </a:r>
                      <a:endParaRPr kumimoji="0" lang="ru-RU" alt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 = 1,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нет = 0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40868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kumimoji="0" lang="ru-RU" altLang="ru-RU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оснащенных</a:t>
                      </a: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необходимым </a:t>
                      </a:r>
                      <a:r>
                        <a:rPr kumimoji="0" lang="ru-RU" altLang="ru-RU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инвентарем</a:t>
                      </a: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оборудованием </a:t>
                      </a:r>
                      <a:r>
                        <a:rPr kumimoji="0" lang="ru-RU" altLang="ru-RU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заглубленных</a:t>
                      </a: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других помещений, для подготовки их к </a:t>
                      </a:r>
                      <a:r>
                        <a:rPr kumimoji="0" lang="ru-RU" altLang="ru-RU" sz="9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приему</a:t>
                      </a:r>
                      <a:r>
                        <a:rPr kumimoji="0" lang="ru-RU" alt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населения, при возникновении чрезвычайных ситуаций</a:t>
                      </a:r>
                      <a:endParaRPr kumimoji="0" lang="ru-RU" alt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9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7092788" cy="172819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«Защита населения и территории города Комсомольска-на-Амуре от чрезвычайных ситуаций, обеспечение пожарной безопасности и безопасности людей на водных объектах»</a:t>
            </a: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2B7581-6EA4-46A6-A929-7DE4C0385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595" y="2118"/>
            <a:ext cx="2289688" cy="1933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1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295" y="99045"/>
            <a:ext cx="9935248" cy="1175807"/>
          </a:xfrm>
          <a:prstGeom prst="rect">
            <a:avLst/>
          </a:prstGeom>
          <a:effectLst/>
        </p:spPr>
        <p:txBody>
          <a:bodyPr wrap="square" lIns="112877" tIns="56438" rIns="112877" bIns="56438">
            <a:spAutoFit/>
          </a:bodyPr>
          <a:lstStyle/>
          <a:p>
            <a:pPr algn="ctr" defTabSz="1124238" fontAlgn="auto"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ОСНОВНЫЕ ПОКАЗАТЕЛИ ПРОГНОЗА </a:t>
            </a:r>
          </a:p>
          <a:p>
            <a:pPr algn="ctr" defTabSz="1124238" fontAlgn="auto"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СОЦИАЛЬНО-ЭКОНОМИЧЕСКОГО РАЗВИТИЯ ГОРОДА </a:t>
            </a:r>
          </a:p>
          <a:p>
            <a:pPr algn="ctr" defTabSz="1124238" fontAlgn="auto"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КОМСОМОЛЬСКА-НА-АМУРЕ</a:t>
            </a:r>
            <a:endParaRPr lang="ru-RU" altLang="ru-RU" sz="23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461703"/>
              </p:ext>
            </p:extLst>
          </p:nvPr>
        </p:nvGraphicFramePr>
        <p:xfrm>
          <a:off x="139996" y="1187380"/>
          <a:ext cx="5051922" cy="289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425297288"/>
              </p:ext>
            </p:extLst>
          </p:nvPr>
        </p:nvGraphicFramePr>
        <p:xfrm>
          <a:off x="224296" y="4084226"/>
          <a:ext cx="4967624" cy="3047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90602092"/>
              </p:ext>
            </p:extLst>
          </p:nvPr>
        </p:nvGraphicFramePr>
        <p:xfrm>
          <a:off x="5331916" y="1187380"/>
          <a:ext cx="4970728" cy="2998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00633432"/>
              </p:ext>
            </p:extLst>
          </p:nvPr>
        </p:nvGraphicFramePr>
        <p:xfrm>
          <a:off x="5191920" y="4084227"/>
          <a:ext cx="5028953" cy="3047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332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" y="3159385"/>
            <a:ext cx="6228692" cy="378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: пятиугольник 11">
            <a:extLst>
              <a:ext uri="{FF2B5EF4-FFF2-40B4-BE49-F238E27FC236}">
                <a16:creationId xmlns:a16="http://schemas.microsoft.com/office/drawing/2014/main" xmlns="" id="{196BFC0D-1F96-856B-DB0F-9A1094BD0FB2}"/>
              </a:ext>
            </a:extLst>
          </p:cNvPr>
          <p:cNvSpPr/>
          <p:nvPr/>
        </p:nvSpPr>
        <p:spPr>
          <a:xfrm>
            <a:off x="244737" y="311629"/>
            <a:ext cx="9519689" cy="1731632"/>
          </a:xfrm>
          <a:prstGeom prst="homePlate">
            <a:avLst/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/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Calibri Light" panose="020F0302020204030204" pitchFamily="34" charset="0"/>
              </a:rPr>
              <a:t> «Энергосбережение и повышение энергетической эффективности в городе Комсомольске-на-Амуре»</a:t>
            </a:r>
          </a:p>
          <a:p>
            <a:pPr lvl="0" algn="ctr" hangingPunct="0"/>
            <a:r>
              <a:rPr lang="ru-RU" sz="1600" i="1" dirty="0">
                <a:solidFill>
                  <a:srgbClr val="002060"/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Цель программы – обеспечение рационального использования энергетических ресурсов за счёт реализации мероприятий по энергосбережению и повышению энергетической эффективности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818799"/>
              </p:ext>
            </p:extLst>
          </p:nvPr>
        </p:nvGraphicFramePr>
        <p:xfrm>
          <a:off x="244738" y="3159386"/>
          <a:ext cx="9918386" cy="370841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39946"/>
                <a:gridCol w="5487355"/>
                <a:gridCol w="1224136"/>
                <a:gridCol w="1152128"/>
                <a:gridCol w="1514821"/>
              </a:tblGrid>
              <a:tr h="104531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муниципальной </a:t>
                      </a:r>
                      <a:r>
                        <a:rPr kumimoji="0" lang="ru-RU" alt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82689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kumimoji="0" lang="ru-RU" alt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энергоэффективности</a:t>
                      </a: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энергосбережения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83619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Субсидии юридическим лицам, производителям товаров, работ, услуг на возмещение недополученных доходов и (или) финансового обеспечения (возмещения) затрат в связи с производством товаров, выполнением работ, оказанием услуг</a:t>
                      </a:r>
                      <a:endParaRPr kumimoji="0" lang="ru-RU" alt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7,3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7,1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97,3</a:t>
                      </a:r>
                      <a:endParaRPr kumimoji="0" lang="ru-RU" alt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4737" y="2295289"/>
            <a:ext cx="9649047" cy="667982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Исполнение составило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7,7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млн рублей (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98,1%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от плана) или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0,05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% от общего объёма расходов бюджета города за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2025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01402" y="0"/>
            <a:ext cx="1308345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3318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07015"/>
              </p:ext>
            </p:extLst>
          </p:nvPr>
        </p:nvGraphicFramePr>
        <p:xfrm>
          <a:off x="331379" y="1605319"/>
          <a:ext cx="9807721" cy="553086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90386"/>
                <a:gridCol w="5927752"/>
                <a:gridCol w="1342676"/>
                <a:gridCol w="870925"/>
                <a:gridCol w="1175982"/>
              </a:tblGrid>
              <a:tr h="68102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</a:t>
                      </a:r>
                      <a:r>
                        <a:rPr kumimoji="0" lang="ru-RU" altLang="ru-RU" sz="13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основных </a:t>
                      </a: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3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 изм.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(план)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 (факт)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7" marR="106307" marT="54035" marB="54035" anchor="ctr" horzOverflow="overflow"/>
                </a:tc>
              </a:tr>
              <a:tr h="48562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квартир муниципального жилого фонда, в которых установлены приборы учёта 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42980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Утверждение актуализированной схемы теплоснабжения города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 =1, нет=0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87311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многоквартирных домов в которых </a:t>
                      </a:r>
                      <a:r>
                        <a:rPr kumimoji="0" lang="ru-RU" altLang="ru-RU" sz="13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</a:t>
                      </a: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капитальный     ремонт общественного имущества, в </a:t>
                      </a:r>
                      <a:r>
                        <a:rPr kumimoji="0" lang="ru-RU" altLang="ru-RU" sz="13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отчетном</a:t>
                      </a: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году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5936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объектов использующих в качестве источников энергии вторичные энергетические ресурсы и (или) возобновляемые источники энергии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9583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Публикация разъяснительных материалов по проведению мероприятий по энергоснабжению, повышению энергетической эффективности и сокращению потерь энергетических ресурсов  на официальном сайте органов местного самоуправления г. Комсомольска-на-Амуре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 =1, нет=0</a:t>
                      </a:r>
                    </a:p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793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Компенсация организациям убытков, связанных с применением регулируемых цен (тарифов) на тепловую энергию, поставляемую населению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  <a:tr h="67936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Возмещение затрат, связанных с выполнением работ по капитальному ремонту основных средств муниципальных предприятий</a:t>
                      </a:r>
                      <a:endParaRPr kumimoji="0" lang="ru-RU" altLang="ru-RU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/>
                </a:tc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71439" y="207057"/>
            <a:ext cx="7092788" cy="13681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alpha val="28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МУНИЦИПАЛЬНАЯ ПРОГРАММА </a:t>
            </a:r>
          </a:p>
          <a:p>
            <a:pPr algn="ctr"/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«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Энергосбережение и повышение энергетической эффективности </a:t>
            </a:r>
          </a:p>
          <a:p>
            <a:pPr algn="ctr"/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в городе Комсомольске-на-Амуре</a:t>
            </a:r>
            <a:r>
              <a:rPr lang="ru-RU" b="1" i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 Light" panose="020F0302020204030204" pitchFamily="34" charset="0"/>
              </a:rPr>
              <a:t>»</a:t>
            </a:r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endParaRPr lang="ru-RU" b="1" i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27" y="0"/>
            <a:ext cx="2369701" cy="157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57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7" y="3915469"/>
            <a:ext cx="4140460" cy="277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260371" y="0"/>
            <a:ext cx="1267460" cy="375594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3367" y="106705"/>
            <a:ext cx="9793088" cy="149897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/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ДОЛГОВАЯ НАГРУЗКА НА БЮДЖЕТ </a:t>
            </a:r>
            <a:endParaRPr lang="ru-RU" sz="3000" b="1" i="1" dirty="0" smtClean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  <a:p>
            <a:pPr algn="ctr"/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ГОРОДА КОМСОМОЛЬСКА-НА-АМУРЕ</a:t>
            </a:r>
          </a:p>
          <a:p>
            <a:pPr algn="ctr"/>
            <a:endParaRPr lang="ru-RU" sz="30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367" y="1139051"/>
            <a:ext cx="9793088" cy="2853196"/>
          </a:xfrm>
          <a:prstGeom prst="rect">
            <a:avLst/>
          </a:prstGeom>
        </p:spPr>
        <p:txBody>
          <a:bodyPr wrap="square" lIns="112883" tIns="56441" rIns="112883" bIns="56441">
            <a:spAutoFit/>
          </a:bodyPr>
          <a:lstStyle/>
          <a:p>
            <a:pPr algn="ctr"/>
            <a:endParaRPr lang="ru-RU" sz="1600" b="1" i="1" dirty="0" smtClean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pPr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Объем  муниципального долга на 01 января 2026 года  по сравнению с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объёмом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долга на начало 2025 года  снизился на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104,9 млн рублей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, и составил  1 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637,8 млн рублей 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в структуре которого бюджетные кредиты, полученный из краевого бюджета для покрытия временного кассового разрыва, на погашение коммерческого кредита для частичного покрытия дефицита бюджета.</a:t>
            </a:r>
          </a:p>
          <a:p>
            <a:pPr algn="ctr"/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cs typeface="Calibri Light" panose="020F0302020204030204" pitchFamily="34" charset="0"/>
              </a:rPr>
              <a:t>В 2025 году новые заимствования не производились.</a:t>
            </a:r>
          </a:p>
          <a:p>
            <a:pPr algn="ctr"/>
            <a:endParaRPr lang="ru-RU" b="1" i="1" dirty="0" smtClean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  <a:cs typeface="Calibri Light" panose="020F0302020204030204" pitchFamily="34" charset="0"/>
            </a:endParaRP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073991"/>
              </p:ext>
            </p:extLst>
          </p:nvPr>
        </p:nvGraphicFramePr>
        <p:xfrm>
          <a:off x="223366" y="3881354"/>
          <a:ext cx="9670418" cy="266240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006215"/>
                <a:gridCol w="1831415"/>
                <a:gridCol w="1831415"/>
                <a:gridCol w="2001373"/>
              </a:tblGrid>
              <a:tr h="791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01.01.2024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01.01.2025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01.01.2026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79434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Долговые обязательства по коммерческому кредиту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  <a:tr h="107659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Долговые обязательства по бюджетному кредиту</a:t>
                      </a:r>
                      <a:endParaRPr kumimoji="0" lang="ru-RU" altLang="ru-RU" sz="1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1 742,6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1 742,6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7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1 637,8</a:t>
                      </a:r>
                      <a:endParaRPr kumimoji="0" lang="ru-RU" altLang="ru-RU" sz="17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6300" marR="106300" marT="54035" marB="54035" anchor="ctr" horzOverflow="overflow">
                    <a:solidFill>
                      <a:schemeClr val="accent4">
                        <a:tint val="2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2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57" y="163569"/>
            <a:ext cx="10009112" cy="103731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ПОВЫШЕНИЕ ФИНАНСОВОЙ ГРАМОТНОСТИ НАСЕЛЕНИЯ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1429" y="2307068"/>
            <a:ext cx="228035" cy="390983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0057" y="1200883"/>
            <a:ext cx="9650374" cy="2329976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2024 года на постоянной основе осуществлялось содействие  участникам реализации региональной программы Хабаровского края «Повышение финансовой грамотности населения Хабаровского края на период до 2030 года». 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 по повышению финансовой грамотности принимали работники органов местного самоуправления и муниципальных учреждений, а также члены их семей.</a:t>
            </a:r>
          </a:p>
          <a:p>
            <a:pPr algn="just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официальном сайте органов местного самоуправления регулярно размещалась информация отделения Банка России о проведении онлайн-занятий, прохождении опросов по финансовой грамотности, также размещены информационные материалы в социальных сетях «Одноклассники», «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7557" y="2736987"/>
            <a:ext cx="228035" cy="390983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0057" y="1090537"/>
            <a:ext cx="9844258" cy="2423702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11" y="4649856"/>
            <a:ext cx="1720782" cy="211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0057" y="3600145"/>
            <a:ext cx="2755008" cy="852648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«Открытый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Комсомольска-на-Амуре»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5464" y="3666484"/>
            <a:ext cx="2632342" cy="719970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75" y="4649855"/>
            <a:ext cx="1746203" cy="211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61429" y="3565849"/>
            <a:ext cx="2697300" cy="868037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</a:t>
            </a: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Комсомольска-на-Амуре»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96640" y="3665168"/>
            <a:ext cx="2268325" cy="574337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991" y="4635413"/>
            <a:ext cx="1720782" cy="213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291" y="4649855"/>
            <a:ext cx="1727024" cy="211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939200" y="3791484"/>
            <a:ext cx="1522364" cy="375594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7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15513" y="3712455"/>
            <a:ext cx="2030580" cy="375594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«Одноклассники»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1390" y="3666484"/>
            <a:ext cx="2632342" cy="719970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29268" y="3723023"/>
            <a:ext cx="1532296" cy="453031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371" y="171053"/>
            <a:ext cx="9806519" cy="103731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/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ПОВЫШЕНИЕ ФИНАНСОВОЙ ГРАМОТНОСТИ НАСЕЛЕНИЯ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1429" y="2307068"/>
            <a:ext cx="228035" cy="390983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6318" y="1342184"/>
            <a:ext cx="7050125" cy="2883973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just"/>
            <a:r>
              <a:rPr lang="ru-RU" sz="2000" dirty="0"/>
              <a:t>В </a:t>
            </a:r>
            <a:r>
              <a:rPr lang="ru-RU" sz="2000" dirty="0" smtClean="0"/>
              <a:t>2025 </a:t>
            </a:r>
            <a:r>
              <a:rPr lang="ru-RU" sz="2000" dirty="0"/>
              <a:t>году Финансовым управлением совместно со структурными подразделениями администрации города Комсомольска-на-Амуре проведено </a:t>
            </a:r>
            <a:r>
              <a:rPr lang="ru-RU" sz="2000" dirty="0" smtClean="0"/>
              <a:t>21 мероприятие  </a:t>
            </a:r>
            <a:r>
              <a:rPr lang="ru-RU" sz="2000" dirty="0"/>
              <a:t>по финансовой грамотности населения, в которых приняли участия </a:t>
            </a:r>
            <a:r>
              <a:rPr lang="ru-RU" sz="2000" dirty="0" smtClean="0"/>
              <a:t>920 </a:t>
            </a:r>
            <a:r>
              <a:rPr lang="ru-RU" sz="2000" dirty="0"/>
              <a:t>человек. </a:t>
            </a:r>
          </a:p>
          <a:p>
            <a:pPr algn="just"/>
            <a:r>
              <a:rPr lang="ru-RU" sz="2000" dirty="0"/>
              <a:t>Финансовым управлением администрации города Комсомольска-на-Амуре Хабаровского края проведены  открытые уроки по финансовой грамотности населения для школьников.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07557" y="2736987"/>
            <a:ext cx="228035" cy="390983"/>
          </a:xfrm>
          <a:prstGeom prst="rect">
            <a:avLst/>
          </a:prstGeom>
          <a:noFill/>
        </p:spPr>
        <p:txBody>
          <a:bodyPr wrap="none" lIns="112883" tIns="56441" rIns="112883" bIns="56441" rtlCol="0">
            <a:spAutoFit/>
          </a:bodyPr>
          <a:lstStyle/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67422" y="1276443"/>
            <a:ext cx="7149021" cy="2921088"/>
          </a:xfrm>
          <a:prstGeom prst="roundRect">
            <a:avLst/>
          </a:prstGeom>
          <a:solidFill>
            <a:srgbClr val="F2F4F8">
              <a:alpha val="0"/>
            </a:srgb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883" tIns="56441" rIns="112883" bIns="56441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135" y="4511840"/>
            <a:ext cx="3056465" cy="229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3" y="4511840"/>
            <a:ext cx="3056465" cy="229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55" y="4455528"/>
            <a:ext cx="3296916" cy="2348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4" y="1705865"/>
            <a:ext cx="2681966" cy="22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9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2721" y="0"/>
            <a:ext cx="10369152" cy="1498979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/>
          <a:p>
            <a:pPr algn="ctr"/>
            <a:r>
              <a:rPr lang="ru-RU" sz="3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ПУБЛИЧНЫЕ СЛУШАНИЯ ПО ОТЧЁТУ ОБ ИСПОЛНЕНИИ БЮДЖЕТА ГОРОДА КОМСОМОЛЬСКА-НА-АМУРЕ ЗА 2024 ГОД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9" y="2583321"/>
            <a:ext cx="3492388" cy="266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2"/>
          <p:cNvSpPr txBox="1">
            <a:spLocks noChangeArrowheads="1"/>
          </p:cNvSpPr>
          <p:nvPr/>
        </p:nvSpPr>
        <p:spPr bwMode="auto">
          <a:xfrm>
            <a:off x="3715755" y="1509984"/>
            <a:ext cx="6444716" cy="5516269"/>
          </a:xfrm>
          <a:prstGeom prst="rect">
            <a:avLst/>
          </a:prstGeom>
          <a:gradFill flip="none" rotWithShape="1">
            <a:gsLst>
              <a:gs pos="9000">
                <a:schemeClr val="bg1"/>
              </a:gs>
              <a:gs pos="60000">
                <a:schemeClr val="accent6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 lIns="86249" tIns="43124" rIns="86249" bIns="43124"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постановлением главы города Комсомольска-на-Амуре от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2025 года №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включительно на территории города Комсомольска-на-Амуре проводились публичные слушания по отчёту об исполнении бюджета города Комсомольска-на-Амуре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за 2025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посредством опубликования проекта решения Комсомольской-на-Амуре городской Думы «Об исполнении бюджета города Комсомольска-на-Амуре за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год»  в газете «Дальневосточный Комсомольск» (от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года 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33),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официальном сетевом издании «ДВК - Медиа», на официальном сайте органов местного самоуправления города Комсомольска-на-Амуре в информационно-телекоммуникационной сети «Интернет».</a:t>
            </a:r>
          </a:p>
          <a:p>
            <a:pPr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Замечания и предложения от горожан принимались:</a:t>
            </a:r>
          </a:p>
          <a:p>
            <a:pPr algn="l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в письменном виде – в Финансовом управлении администрации города, г. Комсомольск-на-Амуре, ул. Кирова, д. 41, 6 этаж, кабинет № 2, с 9.00 до 18.00;</a:t>
            </a:r>
          </a:p>
          <a:p>
            <a:pPr algn="l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 электронном виде – по адресу электронной почты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gorfo1@yandex.ru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59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0">
            <a:extLst>
              <a:ext uri="{FF2B5EF4-FFF2-40B4-BE49-F238E27FC236}">
                <a16:creationId xmlns:a16="http://schemas.microsoft.com/office/drawing/2014/main" xmlns="" id="{1B0FFCF5-660E-4635-9B95-4EC45A6DED64}"/>
              </a:ext>
            </a:extLst>
          </p:cNvPr>
          <p:cNvSpPr txBox="1">
            <a:spLocks/>
          </p:cNvSpPr>
          <p:nvPr/>
        </p:nvSpPr>
        <p:spPr>
          <a:xfrm>
            <a:off x="161841" y="40424"/>
            <a:ext cx="9910762" cy="720080"/>
          </a:xfrm>
          <a:prstGeom prst="rect">
            <a:avLst/>
          </a:prstGeom>
        </p:spPr>
        <p:txBody>
          <a:bodyPr/>
          <a:lstStyle>
            <a:lvl1pPr marL="377873" indent="-377873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724" indent="-314894" algn="l" defTabSz="100766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576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407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237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069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4899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8730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2561" indent="-251916" algn="l" defTabSz="10076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32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ОБРАЩЕНИЯ ГРАЖДАН</a:t>
            </a:r>
          </a:p>
        </p:txBody>
      </p:sp>
      <p:graphicFrame>
        <p:nvGraphicFramePr>
          <p:cNvPr id="92" name="Диаграмма 91">
            <a:extLst>
              <a:ext uri="{FF2B5EF4-FFF2-40B4-BE49-F238E27FC236}">
                <a16:creationId xmlns:a16="http://schemas.microsoft.com/office/drawing/2014/main" xmlns="" id="{FE236D62-11D8-4F18-8641-AF69697F0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954315"/>
              </p:ext>
            </p:extLst>
          </p:nvPr>
        </p:nvGraphicFramePr>
        <p:xfrm>
          <a:off x="5335935" y="711113"/>
          <a:ext cx="4860540" cy="2462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0FF15D35-8B00-4A3E-9C5B-8F1AC29F3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7" y="760504"/>
            <a:ext cx="4518785" cy="2254345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65" name="Группа 64">
            <a:extLst>
              <a:ext uri="{FF2B5EF4-FFF2-40B4-BE49-F238E27FC236}">
                <a16:creationId xmlns="" xmlns:a16="http://schemas.microsoft.com/office/drawing/2014/main" id="{F13E10A2-1A4B-410E-A02F-92276A114D7D}"/>
              </a:ext>
            </a:extLst>
          </p:cNvPr>
          <p:cNvGrpSpPr/>
          <p:nvPr/>
        </p:nvGrpSpPr>
        <p:grpSpPr>
          <a:xfrm>
            <a:off x="537189" y="3123870"/>
            <a:ext cx="4702371" cy="1208528"/>
            <a:chOff x="1183143" y="2492004"/>
            <a:chExt cx="4702371" cy="1208528"/>
          </a:xfrm>
        </p:grpSpPr>
        <p:sp>
          <p:nvSpPr>
            <p:cNvPr id="66" name="圆角矩形 7">
              <a:extLst>
                <a:ext uri="{FF2B5EF4-FFF2-40B4-BE49-F238E27FC236}">
                  <a16:creationId xmlns="" xmlns:a16="http://schemas.microsoft.com/office/drawing/2014/main" id="{19B562F6-C776-4D88-933A-5C04071B61F8}"/>
                </a:ext>
              </a:extLst>
            </p:cNvPr>
            <p:cNvSpPr/>
            <p:nvPr/>
          </p:nvSpPr>
          <p:spPr>
            <a:xfrm>
              <a:off x="1371600" y="2492004"/>
              <a:ext cx="4282614" cy="1208528"/>
            </a:xfrm>
            <a:prstGeom prst="roundRect">
              <a:avLst>
                <a:gd name="adj" fmla="val 7254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415CC6FE-2E7B-40DD-A02A-D1D36135BDFB}"/>
                </a:ext>
              </a:extLst>
            </p:cNvPr>
            <p:cNvSpPr txBox="1"/>
            <p:nvPr/>
          </p:nvSpPr>
          <p:spPr>
            <a:xfrm>
              <a:off x="1183143" y="2793783"/>
              <a:ext cx="1601466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500"/>
                </a:lnSpc>
                <a:spcBef>
                  <a:spcPts val="0"/>
                </a:spcBef>
                <a:tabLst>
                  <a:tab pos="450215" algn="l"/>
                  <a:tab pos="540385" algn="l"/>
                  <a:tab pos="810260" algn="l"/>
                </a:tabLst>
                <a:defRPr/>
              </a:pPr>
              <a:r>
                <a:rPr lang="ru-RU" sz="3200" b="1" kern="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169</a:t>
              </a:r>
            </a:p>
            <a:p>
              <a:pPr algn="ctr">
                <a:spcBef>
                  <a:spcPts val="0"/>
                </a:spcBef>
                <a:spcAft>
                  <a:spcPts val="600"/>
                </a:spcAft>
                <a:tabLst>
                  <a:tab pos="450215" algn="l"/>
                  <a:tab pos="540385" algn="l"/>
                  <a:tab pos="810260" algn="l"/>
                </a:tabLst>
                <a:defRPr/>
              </a:pPr>
              <a:r>
                <a:rPr lang="ru-RU" sz="1400" b="1" kern="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личных приемов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CE3FF57A-EB92-4E96-B4B9-31B5E36C1EB9}"/>
                </a:ext>
              </a:extLst>
            </p:cNvPr>
            <p:cNvSpPr txBox="1"/>
            <p:nvPr/>
          </p:nvSpPr>
          <p:spPr>
            <a:xfrm>
              <a:off x="2544534" y="2805056"/>
              <a:ext cx="1900023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500"/>
                </a:lnSpc>
                <a:spcBef>
                  <a:spcPts val="0"/>
                </a:spcBef>
                <a:tabLst>
                  <a:tab pos="450215" algn="l"/>
                  <a:tab pos="540385" algn="l"/>
                  <a:tab pos="810260" algn="l"/>
                </a:tabLst>
                <a:defRPr/>
              </a:pPr>
              <a:r>
                <a:rPr lang="ru-RU" sz="3200" b="1" kern="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5 146</a:t>
              </a:r>
            </a:p>
            <a:p>
              <a:pPr algn="ctr">
                <a:spcBef>
                  <a:spcPts val="0"/>
                </a:spcBef>
                <a:spcAft>
                  <a:spcPts val="600"/>
                </a:spcAft>
                <a:tabLst>
                  <a:tab pos="450215" algn="l"/>
                  <a:tab pos="540385" algn="l"/>
                  <a:tab pos="810260" algn="l"/>
                </a:tabLst>
                <a:defRPr/>
              </a:pPr>
              <a:r>
                <a:rPr lang="ru-RU" sz="1400" b="1" kern="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письменных и устных обращений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B3EFD506-7615-49DC-801F-819F80498654}"/>
                </a:ext>
              </a:extLst>
            </p:cNvPr>
            <p:cNvSpPr txBox="1"/>
            <p:nvPr/>
          </p:nvSpPr>
          <p:spPr>
            <a:xfrm>
              <a:off x="3985491" y="2793783"/>
              <a:ext cx="1900023" cy="500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500"/>
                </a:lnSpc>
                <a:spcBef>
                  <a:spcPts val="0"/>
                </a:spcBef>
                <a:tabLst>
                  <a:tab pos="450215" algn="l"/>
                  <a:tab pos="540385" algn="l"/>
                  <a:tab pos="810260" algn="l"/>
                </a:tabLst>
                <a:defRPr/>
              </a:pPr>
              <a:r>
                <a:rPr lang="ru-RU" sz="3200" b="1" kern="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6 242</a:t>
              </a:r>
            </a:p>
            <a:p>
              <a:pPr algn="ctr">
                <a:spcBef>
                  <a:spcPts val="0"/>
                </a:spcBef>
                <a:spcAft>
                  <a:spcPts val="600"/>
                </a:spcAft>
                <a:tabLst>
                  <a:tab pos="450215" algn="l"/>
                  <a:tab pos="540385" algn="l"/>
                  <a:tab pos="810260" algn="l"/>
                </a:tabLst>
                <a:defRPr/>
              </a:pPr>
              <a:r>
                <a:rPr lang="ru-RU" sz="1400" b="1" kern="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вопроса</a:t>
              </a:r>
            </a:p>
          </p:txBody>
        </p:sp>
      </p:grpSp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057E705C-F093-49B4-B5A5-CDCD7021C48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455561" y="2781543"/>
            <a:ext cx="466611" cy="4666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22DA9866-DEA2-4C50-8B3F-70D8A53027F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06680" y="4462991"/>
            <a:ext cx="1581960" cy="15819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20609" y="3308829"/>
            <a:ext cx="5191125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Постоянное взаимодействие с жителями, анализ обратной связи и учёт их потребностей являются неотъемлемой частью работы администрации города Комсомольска-на-Амуре и Комсомольской-на-Амуре городской Думы.</a:t>
            </a:r>
          </a:p>
          <a:p>
            <a:pPr algn="just"/>
            <a:r>
              <a:rPr lang="ru-RU" sz="1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Одним из способов взаимодействия является обратная связь от населения и регулярное информирование о проделанной работе</a:t>
            </a:r>
            <a:r>
              <a:rPr lang="ru-RU" sz="1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максимальной открытости ведётся общение в социальных сетях, таких как «Одноклассники», «Мой мир», «</a:t>
            </a:r>
            <a:r>
              <a:rPr lang="ru-RU" sz="1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«Мах».</a:t>
            </a:r>
          </a:p>
          <a:p>
            <a:pPr algn="just"/>
            <a:r>
              <a:rPr lang="ru-RU" sz="1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Принимая во внимание реалии социально-экономического положения города и стремясь к улучшению качества жизни горожан, администрация города активно работает над созданием благоприятной среды как для развития предприятий, бизнеса, так и социальной обеспеченности населения, что является результатом ежедневной системной и целенаправленной деятельности.</a:t>
            </a:r>
          </a:p>
          <a:p>
            <a:pPr algn="just"/>
            <a:endParaRPr lang="ru-RU" sz="1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9B3A8AB1-C4FA-4C07-81A0-5922205F63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1111"/>
          <a:stretch>
            <a:fillRect/>
          </a:stretch>
        </p:blipFill>
        <p:spPr>
          <a:xfrm>
            <a:off x="79350" y="5875726"/>
            <a:ext cx="2007991" cy="1177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" name="Picture 4">
            <a:extLst>
              <a:ext uri="{FF2B5EF4-FFF2-40B4-BE49-F238E27FC236}">
                <a16:creationId xmlns:a16="http://schemas.microsoft.com/office/drawing/2014/main" xmlns="" id="{873A5428-6825-4F35-83CE-A937863E7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09" y="5801586"/>
            <a:ext cx="2124236" cy="147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D4B4A3FE-DDE1-4D4F-8703-E84007BFC7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08" y="6159947"/>
            <a:ext cx="1362626" cy="76067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CF3059E9-A089-42D7-B49E-D816FD0BE9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4" b="12594"/>
          <a:stretch>
            <a:fillRect/>
          </a:stretch>
        </p:blipFill>
        <p:spPr>
          <a:xfrm>
            <a:off x="3715755" y="5897547"/>
            <a:ext cx="1833266" cy="1062207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C2E58267-F2C7-4209-8E43-E876497AFC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r="3912"/>
          <a:stretch>
            <a:fillRect/>
          </a:stretch>
        </p:blipFill>
        <p:spPr>
          <a:xfrm>
            <a:off x="2006680" y="5929497"/>
            <a:ext cx="1791923" cy="111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67" y="5950503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367" y="243061"/>
            <a:ext cx="9829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733">
              <a:buClr>
                <a:prstClr val="white"/>
              </a:buClr>
              <a:defRPr/>
            </a:pPr>
            <a:r>
              <a:rPr lang="ru-RU" altLang="ru-RU" sz="24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УЧАСТИЕ ФИНАНСОВОГО УПРАВЛЕНИЯ АДМИНИСТРАЦИИ ГОРОДА </a:t>
            </a:r>
            <a:r>
              <a:rPr lang="ru-RU" alt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КОМСОМОЛЬСКА-НА-АМУРЕ</a:t>
            </a:r>
          </a:p>
          <a:p>
            <a:pPr algn="ctr" defTabSz="910733">
              <a:buClr>
                <a:prstClr val="white"/>
              </a:buClr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 В КОНКУРСАХ В 2025 ГОДУ </a:t>
            </a:r>
            <a:endParaRPr lang="ru-RU" altLang="ru-RU" sz="24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065" y="1575209"/>
            <a:ext cx="32380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 </a:t>
            </a:r>
            <a:endParaRPr lang="ru-RU" i="1" dirty="0">
              <a:solidFill>
                <a:srgbClr val="00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«СОВРЕМЕННЫЕ ФОРМЫ ПРЕДОСТАВЛЕНИЯ ПРОЕКТА МЕСТНОГО БЮДЖЕТА ДЛЯ ГРАЖДАН»</a:t>
            </a:r>
            <a:endParaRPr lang="ru-RU" b="1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7515" y="1575209"/>
            <a:ext cx="30537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 </a:t>
            </a:r>
            <a:endParaRPr lang="ru-RU" i="1" dirty="0">
              <a:solidFill>
                <a:srgbClr val="000000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i="1" dirty="0">
                <a:solidFill>
                  <a:srgbClr val="00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ПРОЕКТОВ ПО ПРЕДОСТАВЛЕНИЮ БЮДЖЕТА ДЛЯ ГРАЖДАН В </a:t>
            </a:r>
            <a:r>
              <a:rPr lang="ru-RU" b="1" i="1" dirty="0" smtClean="0">
                <a:solidFill>
                  <a:srgbClr val="00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i="1" dirty="0">
                <a:solidFill>
                  <a:srgbClr val="00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b="1" dirty="0">
              <a:solidFill>
                <a:prstClr val="black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63" y="3807458"/>
            <a:ext cx="2556284" cy="338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7" y="3807458"/>
            <a:ext cx="2371363" cy="33425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49" y="3807458"/>
            <a:ext cx="2484276" cy="33425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44046" y="1574879"/>
            <a:ext cx="40397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00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en-US" b="1" i="1" dirty="0" smtClean="0">
                <a:solidFill>
                  <a:srgbClr val="00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b="1" i="1" dirty="0" smtClean="0">
                <a:solidFill>
                  <a:srgbClr val="000000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ВСЕРОСИЙСКОГО КОНКУРСА «ЛУЧШЕЕ МУНИЦИПАЛЬНОЕ ОБРАЗОВАНИЕ РОССИИ С СФЕРЕ УПРАВЛЕНИЯ ОБЩЕСТВЕННЫМИ ФИНАНСАМИ</a:t>
            </a:r>
            <a:endParaRPr lang="ru-RU" b="1" i="1" dirty="0">
              <a:solidFill>
                <a:prstClr val="black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443" y="387077"/>
            <a:ext cx="8604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КОНТАКТНАЯ ИНФОРМАЦИЯ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615469"/>
              </p:ext>
            </p:extLst>
          </p:nvPr>
        </p:nvGraphicFramePr>
        <p:xfrm>
          <a:off x="799431" y="1719225"/>
          <a:ext cx="8740942" cy="486578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326324"/>
                <a:gridCol w="4414618"/>
              </a:tblGrid>
              <a:tr h="100754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Финансовое управление </a:t>
                      </a: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администрации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города Комсомольска-на-Амуре </a:t>
                      </a:r>
                      <a:endParaRPr kumimoji="0" lang="ru-RU" alt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Хабаровского края</a:t>
                      </a:r>
                      <a:endParaRPr kumimoji="0" lang="ru-RU" alt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35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Руководитель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Финансового 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управления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Марьева Елена Анатольевна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51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Адрес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ул. Кирова, д. 41,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6 этаж, кабинет № 2 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82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Телефон, факс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52-27-30,  54-40-40 (факс)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900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gorfo1@yandex.ru</a:t>
                      </a:r>
                      <a:endParaRPr kumimoji="0" lang="ru-RU" altLang="ru-RU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altLang="ru-RU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66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Часы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приёма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Четверг: с 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15:00 </a:t>
                      </a: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17:00</a:t>
                      </a:r>
                      <a:endParaRPr kumimoji="0" lang="ru-RU" altLang="ru-RU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Выходные дни – суббота, воскресенье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1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972" y="0"/>
            <a:ext cx="9935248" cy="1175807"/>
          </a:xfrm>
          <a:prstGeom prst="rect">
            <a:avLst/>
          </a:prstGeom>
          <a:effectLst/>
        </p:spPr>
        <p:txBody>
          <a:bodyPr wrap="square" lIns="112877" tIns="56438" rIns="112877" bIns="56438">
            <a:spAutoFit/>
          </a:bodyPr>
          <a:lstStyle/>
          <a:p>
            <a:pPr algn="ctr" defTabSz="1124238" fontAlgn="auto"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ОСНОВНЫЕ ПОКАЗАТЕЛИ ПРОГНОЗА </a:t>
            </a:r>
          </a:p>
          <a:p>
            <a:pPr algn="ctr" defTabSz="1124238" fontAlgn="auto">
              <a:spcAft>
                <a:spcPts val="0"/>
              </a:spcAft>
              <a:buClr>
                <a:prstClr val="white"/>
              </a:buClr>
              <a:defRPr/>
            </a:pPr>
            <a:r>
              <a:rPr lang="ru-RU" sz="23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СОЦИАЛЬНО-ЭКОНОМИЧЕСКОГО РАЗВИТИЯ ГОРОДА КОМСОМОЛЬСКА-НА-АМУРЕ</a:t>
            </a:r>
            <a:endParaRPr lang="ru-RU" altLang="ru-RU" sz="2300" b="1" i="1" dirty="0">
              <a:solidFill>
                <a:srgbClr val="002060"/>
              </a:solidFill>
              <a:effectLst>
                <a:glow rad="63500">
                  <a:srgbClr val="5ECCF3">
                    <a:satMod val="175000"/>
                    <a:alpha val="40000"/>
                  </a:srgbClr>
                </a:glow>
              </a:effectLst>
              <a:latin typeface="Bookman Old Style" panose="02050604050505020204" pitchFamily="18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08993115"/>
              </p:ext>
            </p:extLst>
          </p:nvPr>
        </p:nvGraphicFramePr>
        <p:xfrm>
          <a:off x="115356" y="1287177"/>
          <a:ext cx="5174580" cy="279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48612064"/>
              </p:ext>
            </p:extLst>
          </p:nvPr>
        </p:nvGraphicFramePr>
        <p:xfrm>
          <a:off x="5416162" y="1107157"/>
          <a:ext cx="4970728" cy="2742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900941261"/>
              </p:ext>
            </p:extLst>
          </p:nvPr>
        </p:nvGraphicFramePr>
        <p:xfrm>
          <a:off x="5206617" y="4167498"/>
          <a:ext cx="5028953" cy="2988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87654046"/>
              </p:ext>
            </p:extLst>
          </p:nvPr>
        </p:nvGraphicFramePr>
        <p:xfrm>
          <a:off x="151532" y="4167498"/>
          <a:ext cx="5028953" cy="2996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550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9188778" y="-7425"/>
            <a:ext cx="1167652" cy="375594"/>
          </a:xfrm>
          <a:prstGeom prst="rect">
            <a:avLst/>
          </a:prstGeom>
        </p:spPr>
        <p:txBody>
          <a:bodyPr wrap="none" lIns="112883" tIns="56441" rIns="112883" bIns="56441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581557"/>
              </p:ext>
            </p:extLst>
          </p:nvPr>
        </p:nvGraphicFramePr>
        <p:xfrm>
          <a:off x="1985686" y="991487"/>
          <a:ext cx="8170556" cy="6107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5"/>
          <p:cNvSpPr txBox="1"/>
          <p:nvPr/>
        </p:nvSpPr>
        <p:spPr>
          <a:xfrm>
            <a:off x="3116795" y="6888247"/>
            <a:ext cx="1921632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7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RU" sz="17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6740091" y="6894431"/>
            <a:ext cx="1749640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56767" y="-42078"/>
            <a:ext cx="9688643" cy="1437418"/>
          </a:xfrm>
          <a:prstGeom prst="rect">
            <a:avLst/>
          </a:prstGeom>
        </p:spPr>
        <p:txBody>
          <a:bodyPr wrap="square" lIns="112877" tIns="56438" rIns="112877" bIns="5643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 smtClean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effectLst>
                  <a:glow rad="63500">
                    <a:srgbClr val="5ECCF3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  <a:cs typeface="Arial" pitchFamily="34" charset="0"/>
              </a:rPr>
              <a:t>ДИНАМИКА ИСПОЛНЕНИЯ ОСНОВНЫХ ХАРАКТЕРИСТИК БЮДЖЕТА ГОРОДА               КОМСОМОЛЬСКА-НА-АМУРЕ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8271" y="3167661"/>
            <a:ext cx="265136" cy="271647"/>
          </a:xfrm>
          <a:prstGeom prst="roundRect">
            <a:avLst/>
          </a:prstGeom>
          <a:solidFill>
            <a:srgbClr val="628C38"/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18271" y="3886945"/>
            <a:ext cx="265136" cy="27290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18271" y="4632408"/>
            <a:ext cx="265136" cy="26395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71739" y="638264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203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98663" y="638264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-79</a:t>
            </a:r>
          </a:p>
        </p:txBody>
      </p:sp>
      <p:sp>
        <p:nvSpPr>
          <p:cNvPr id="42" name="TextBox 15"/>
          <p:cNvSpPr txBox="1"/>
          <p:nvPr/>
        </p:nvSpPr>
        <p:spPr>
          <a:xfrm>
            <a:off x="403387" y="3132162"/>
            <a:ext cx="2635542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Доходы бюджета</a:t>
            </a:r>
          </a:p>
        </p:txBody>
      </p:sp>
      <p:sp>
        <p:nvSpPr>
          <p:cNvPr id="43" name="TextBox 15"/>
          <p:cNvSpPr txBox="1"/>
          <p:nvPr/>
        </p:nvSpPr>
        <p:spPr>
          <a:xfrm>
            <a:off x="505541" y="3863911"/>
            <a:ext cx="2533388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Расходы бюджета</a:t>
            </a:r>
          </a:p>
        </p:txBody>
      </p:sp>
      <p:sp>
        <p:nvSpPr>
          <p:cNvPr id="44" name="TextBox 15"/>
          <p:cNvSpPr txBox="1"/>
          <p:nvPr/>
        </p:nvSpPr>
        <p:spPr>
          <a:xfrm>
            <a:off x="583407" y="4584281"/>
            <a:ext cx="2533388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Дефицит </a:t>
            </a: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(-)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18271" y="5352488"/>
            <a:ext cx="265136" cy="2639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15"/>
          <p:cNvSpPr txBox="1"/>
          <p:nvPr/>
        </p:nvSpPr>
        <p:spPr>
          <a:xfrm>
            <a:off x="583407" y="5304361"/>
            <a:ext cx="2533388" cy="375594"/>
          </a:xfrm>
          <a:prstGeom prst="rect">
            <a:avLst/>
          </a:prstGeom>
          <a:noFill/>
        </p:spPr>
        <p:txBody>
          <a:bodyPr wrap="square" lIns="112883" tIns="56441" rIns="112883" bIns="56441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Профицит 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(+)</a:t>
            </a:r>
            <a:endParaRPr lang="ru-RU" sz="17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4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Overr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11.xml><?xml version="1.0" encoding="utf-8"?>
<a:themeOverride xmlns:a="http://schemas.openxmlformats.org/drawingml/2006/main">
  <a:clrScheme name="Другая 4">
    <a:dk1>
      <a:sysClr val="windowText" lastClr="000000"/>
    </a:dk1>
    <a:lt1>
      <a:srgbClr val="FFFFFF"/>
    </a:lt1>
    <a:dk2>
      <a:srgbClr val="70A1C0"/>
    </a:dk2>
    <a:lt2>
      <a:srgbClr val="2683C6"/>
    </a:lt2>
    <a:accent1>
      <a:srgbClr val="1482AB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Cambria">
    <a:maj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95000"/>
          <a:satMod val="140000"/>
        </a:schemeClr>
      </a:solidFill>
      <a:solidFill>
        <a:schemeClr val="phClr">
          <a:tint val="90000"/>
          <a:shade val="85000"/>
          <a:satMod val="160000"/>
          <a:lumMod val="110000"/>
        </a:schemeClr>
      </a:solidFill>
    </a:bgFillStyleLst>
  </a:fmtScheme>
</a:themeOverride>
</file>

<file path=ppt/theme/themeOverride12.xml><?xml version="1.0" encoding="utf-8"?>
<a:themeOverride xmlns:a="http://schemas.openxmlformats.org/drawingml/2006/main">
  <a:clrScheme name="Другая 4">
    <a:dk1>
      <a:sysClr val="windowText" lastClr="000000"/>
    </a:dk1>
    <a:lt1>
      <a:srgbClr val="FFFFFF"/>
    </a:lt1>
    <a:dk2>
      <a:srgbClr val="70A1C0"/>
    </a:dk2>
    <a:lt2>
      <a:srgbClr val="2683C6"/>
    </a:lt2>
    <a:accent1>
      <a:srgbClr val="1482AB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Cambria">
    <a:maj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95000"/>
          <a:satMod val="140000"/>
        </a:schemeClr>
      </a:solidFill>
      <a:solidFill>
        <a:schemeClr val="phClr">
          <a:tint val="90000"/>
          <a:shade val="85000"/>
          <a:satMod val="160000"/>
          <a:lumMod val="110000"/>
        </a:schemeClr>
      </a:solidFill>
    </a:bgFillStyleLst>
  </a:fmtScheme>
</a:themeOverride>
</file>

<file path=ppt/theme/themeOverride13.xml><?xml version="1.0" encoding="utf-8"?>
<a:themeOverride xmlns:a="http://schemas.openxmlformats.org/drawingml/2006/main">
  <a:clrScheme name="Другая 4">
    <a:dk1>
      <a:sysClr val="windowText" lastClr="000000"/>
    </a:dk1>
    <a:lt1>
      <a:srgbClr val="FFFFFF"/>
    </a:lt1>
    <a:dk2>
      <a:srgbClr val="70A1C0"/>
    </a:dk2>
    <a:lt2>
      <a:srgbClr val="2683C6"/>
    </a:lt2>
    <a:accent1>
      <a:srgbClr val="1482AB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Cambria">
    <a:maj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95000"/>
          <a:satMod val="140000"/>
        </a:schemeClr>
      </a:solidFill>
      <a:solidFill>
        <a:schemeClr val="phClr">
          <a:tint val="90000"/>
          <a:shade val="85000"/>
          <a:satMod val="160000"/>
          <a:lumMod val="110000"/>
        </a:schemeClr>
      </a:solidFill>
    </a:bgFillStyleLst>
  </a:fmtScheme>
</a:themeOverride>
</file>

<file path=ppt/theme/themeOverride14.xml><?xml version="1.0" encoding="utf-8"?>
<a:themeOverride xmlns:a="http://schemas.openxmlformats.org/drawingml/2006/main">
  <a:clrScheme name="Другая 4">
    <a:dk1>
      <a:sysClr val="windowText" lastClr="000000"/>
    </a:dk1>
    <a:lt1>
      <a:srgbClr val="FFFFFF"/>
    </a:lt1>
    <a:dk2>
      <a:srgbClr val="70A1C0"/>
    </a:dk2>
    <a:lt2>
      <a:srgbClr val="2683C6"/>
    </a:lt2>
    <a:accent1>
      <a:srgbClr val="1482AB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Cambria">
    <a:maj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95000"/>
          <a:satMod val="140000"/>
        </a:schemeClr>
      </a:solidFill>
      <a:solidFill>
        <a:schemeClr val="phClr">
          <a:tint val="90000"/>
          <a:shade val="85000"/>
          <a:satMod val="160000"/>
          <a:lumMod val="110000"/>
        </a:schemeClr>
      </a:solidFill>
    </a:bgFillStyleLst>
  </a:fmtScheme>
</a:themeOverride>
</file>

<file path=ppt/theme/themeOverride15.xml><?xml version="1.0" encoding="utf-8"?>
<a:themeOverride xmlns:a="http://schemas.openxmlformats.org/drawingml/2006/main">
  <a:clrScheme name="Другая 4">
    <a:dk1>
      <a:sysClr val="windowText" lastClr="000000"/>
    </a:dk1>
    <a:lt1>
      <a:srgbClr val="FFFFFF"/>
    </a:lt1>
    <a:dk2>
      <a:srgbClr val="70A1C0"/>
    </a:dk2>
    <a:lt2>
      <a:srgbClr val="2683C6"/>
    </a:lt2>
    <a:accent1>
      <a:srgbClr val="1482AB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Cambria">
    <a:maj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95000"/>
          <a:satMod val="140000"/>
        </a:schemeClr>
      </a:solidFill>
      <a:solidFill>
        <a:schemeClr val="phClr">
          <a:tint val="90000"/>
          <a:shade val="85000"/>
          <a:satMod val="160000"/>
          <a:lumMod val="110000"/>
        </a:schemeClr>
      </a:solidFill>
    </a:bgFillStyleLst>
  </a:fmtScheme>
</a:themeOverride>
</file>

<file path=ppt/theme/themeOverride16.xml><?xml version="1.0" encoding="utf-8"?>
<a:themeOverride xmlns:a="http://schemas.openxmlformats.org/drawingml/2006/main">
  <a:clrScheme name="Другая 4">
    <a:dk1>
      <a:sysClr val="windowText" lastClr="000000"/>
    </a:dk1>
    <a:lt1>
      <a:srgbClr val="FFFFFF"/>
    </a:lt1>
    <a:dk2>
      <a:srgbClr val="70A1C0"/>
    </a:dk2>
    <a:lt2>
      <a:srgbClr val="2683C6"/>
    </a:lt2>
    <a:accent1>
      <a:srgbClr val="1482AB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Cambria">
    <a:maj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95000"/>
          <a:satMod val="140000"/>
        </a:schemeClr>
      </a:solidFill>
      <a:solidFill>
        <a:schemeClr val="phClr">
          <a:tint val="90000"/>
          <a:shade val="85000"/>
          <a:satMod val="160000"/>
          <a:lumMod val="110000"/>
        </a:schemeClr>
      </a:solidFill>
    </a:bgFillStyleLst>
  </a:fmtScheme>
</a:themeOverride>
</file>

<file path=ppt/theme/themeOverride17.xml><?xml version="1.0" encoding="utf-8"?>
<a:themeOverride xmlns:a="http://schemas.openxmlformats.org/drawingml/2006/main">
  <a:clrScheme name="Другая 4">
    <a:dk1>
      <a:sysClr val="windowText" lastClr="000000"/>
    </a:dk1>
    <a:lt1>
      <a:srgbClr val="FFFFFF"/>
    </a:lt1>
    <a:dk2>
      <a:srgbClr val="70A1C0"/>
    </a:dk2>
    <a:lt2>
      <a:srgbClr val="2683C6"/>
    </a:lt2>
    <a:accent1>
      <a:srgbClr val="1482AB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Cambria">
    <a:maj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 panose="02040503050406030204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hade val="95000"/>
          <a:satMod val="140000"/>
        </a:schemeClr>
      </a:solidFill>
      <a:solidFill>
        <a:schemeClr val="phClr">
          <a:tint val="90000"/>
          <a:shade val="85000"/>
          <a:satMod val="160000"/>
          <a:lumMod val="110000"/>
        </a:schemeClr>
      </a:solidFill>
    </a:bgFillStyleLst>
  </a:fmtScheme>
</a:themeOverride>
</file>

<file path=ppt/theme/themeOverride1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77302</TotalTime>
  <Words>8649</Words>
  <Application>Microsoft Office PowerPoint</Application>
  <PresentationFormat>Произвольный</PresentationFormat>
  <Paragraphs>2058</Paragraphs>
  <Slides>78</Slides>
  <Notes>78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2_Тема Office</vt:lpstr>
      <vt:lpstr>Презентация PowerPoint</vt:lpstr>
      <vt:lpstr>Презентация PowerPoint</vt:lpstr>
      <vt:lpstr>Презентация PowerPoint</vt:lpstr>
      <vt:lpstr>ГЛОССАРИЙ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Администрация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Савина Ольга Сергеевна</dc:creator>
  <cp:lastModifiedBy>Савон Н.А.</cp:lastModifiedBy>
  <cp:revision>2104</cp:revision>
  <cp:lastPrinted>2026-05-21T04:22:56Z</cp:lastPrinted>
  <dcterms:created xsi:type="dcterms:W3CDTF">2017-05-02T02:42:32Z</dcterms:created>
  <dcterms:modified xsi:type="dcterms:W3CDTF">2026-05-21T04:26:55Z</dcterms:modified>
</cp:coreProperties>
</file>